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755" r:id="rId4"/>
  </p:sldMasterIdLst>
  <p:sldIdLst>
    <p:sldId id="257" r:id="rId5"/>
    <p:sldId id="265" r:id="rId6"/>
    <p:sldId id="259" r:id="rId7"/>
    <p:sldId id="264" r:id="rId8"/>
    <p:sldId id="266" r:id="rId9"/>
    <p:sldId id="267" r:id="rId10"/>
    <p:sldId id="268" r:id="rId11"/>
    <p:sldId id="269" r:id="rId12"/>
    <p:sldId id="270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E7F7B5B7-4318-4A6A-933F-6654B8F4669D}">
          <p14:sldIdLst>
            <p14:sldId id="257"/>
          </p14:sldIdLst>
        </p14:section>
        <p14:section name="Раздел без заголовка" id="{7CD530C5-F429-4FBE-8359-A6D0246BA1F5}">
          <p14:sldIdLst>
            <p14:sldId id="265"/>
            <p14:sldId id="259"/>
            <p14:sldId id="264"/>
            <p14:sldId id="266"/>
            <p14:sldId id="267"/>
            <p14:sldId id="268"/>
            <p14:sldId id="269"/>
            <p14:sldId id="27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FFF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14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dk1" tx1="lt1" bg2="dk2" tx2="lt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7.5199116161616161E-2"/>
          <c:y val="4.5115404040404039E-2"/>
          <c:w val="0.61615643939393938"/>
          <c:h val="0.7833328282828282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Лист1!$A$3</c:f>
              <c:strCache>
                <c:ptCount val="1"/>
                <c:pt idx="0">
                  <c:v>Всего</c:v>
                </c:pt>
              </c:strCache>
            </c:strRef>
          </c:tx>
          <c:spPr>
            <a:solidFill>
              <a:srgbClr val="3FFF96"/>
            </a:solidFill>
          </c:spPr>
          <c:invertIfNegative val="0"/>
          <c:dPt>
            <c:idx val="1"/>
            <c:invertIfNegative val="0"/>
            <c:bubble3D val="0"/>
            <c:spPr>
              <a:solidFill>
                <a:srgbClr val="00B0F0"/>
              </a:solidFill>
            </c:spPr>
          </c:dPt>
          <c:dLbls>
            <c:dLbl>
              <c:idx val="0"/>
              <c:layout>
                <c:manualLayout>
                  <c:x val="1.6035353535353829E-3"/>
                  <c:y val="3.207070707070706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Лист1!$B$2:$C$2</c:f>
              <c:strCache>
                <c:ptCount val="2"/>
                <c:pt idx="0">
                  <c:v>Кол-во</c:v>
                </c:pt>
                <c:pt idx="1">
                  <c:v>%</c:v>
                </c:pt>
              </c:strCache>
            </c:strRef>
          </c:cat>
          <c:val>
            <c:numRef>
              <c:f>Лист1!$B$3:$C$3</c:f>
              <c:numCache>
                <c:formatCode>General</c:formatCode>
                <c:ptCount val="2"/>
                <c:pt idx="0">
                  <c:v>166</c:v>
                </c:pt>
                <c:pt idx="1">
                  <c:v>100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7"/>
        <c:axId val="120982176"/>
        <c:axId val="120982736"/>
      </c:barChart>
      <c:barChart>
        <c:barDir val="col"/>
        <c:grouping val="clustered"/>
        <c:varyColors val="0"/>
        <c:ser>
          <c:idx val="1"/>
          <c:order val="1"/>
          <c:tx>
            <c:strRef>
              <c:f>Лист1!$A$4</c:f>
              <c:strCache>
                <c:ptCount val="1"/>
                <c:pt idx="0">
                  <c:v>выполнено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3FFF96"/>
              </a:solidFill>
            </c:spPr>
          </c:dPt>
          <c:dLbls>
            <c:dLbl>
              <c:idx val="0"/>
              <c:layout>
                <c:manualLayout>
                  <c:x val="2.6464646464646464E-4"/>
                  <c:y val="9.1190151515151516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61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1.2626262626262626E-7"/>
                  <c:y val="7.5817171717171714E-2"/>
                </c:manualLayout>
              </c:layout>
              <c:tx>
                <c:rich>
                  <a:bodyPr/>
                  <a:lstStyle/>
                  <a:p>
                    <a:r>
                      <a:rPr lang="en-US" smtClean="0"/>
                      <a:t>100</a:t>
                    </a:r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\4\7" sourceLinked="0"/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Лист1!$B$2:$C$2</c:f>
              <c:strCache>
                <c:ptCount val="2"/>
                <c:pt idx="0">
                  <c:v>Кол-во</c:v>
                </c:pt>
                <c:pt idx="1">
                  <c:v>%</c:v>
                </c:pt>
              </c:strCache>
            </c:strRef>
          </c:cat>
          <c:val>
            <c:numRef>
              <c:f>Лист1!$B$4:$C$4</c:f>
              <c:numCache>
                <c:formatCode>General</c:formatCode>
                <c:ptCount val="2"/>
                <c:pt idx="0">
                  <c:v>157</c:v>
                </c:pt>
                <c:pt idx="1">
                  <c:v>94.6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7"/>
        <c:axId val="120983856"/>
        <c:axId val="120983296"/>
      </c:barChart>
      <c:catAx>
        <c:axId val="12098217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20982736"/>
        <c:crosses val="autoZero"/>
        <c:auto val="1"/>
        <c:lblAlgn val="ctr"/>
        <c:lblOffset val="100"/>
        <c:noMultiLvlLbl val="0"/>
      </c:catAx>
      <c:valAx>
        <c:axId val="120982736"/>
        <c:scaling>
          <c:orientation val="minMax"/>
          <c:max val="47"/>
          <c:min val="0"/>
        </c:scaling>
        <c:delete val="0"/>
        <c:axPos val="l"/>
        <c:numFmt formatCode="General" sourceLinked="1"/>
        <c:majorTickMark val="out"/>
        <c:minorTickMark val="none"/>
        <c:tickLblPos val="nextTo"/>
        <c:crossAx val="120982176"/>
        <c:crosses val="autoZero"/>
        <c:crossBetween val="between"/>
        <c:majorUnit val="10"/>
        <c:minorUnit val="2"/>
      </c:valAx>
      <c:valAx>
        <c:axId val="120983296"/>
        <c:scaling>
          <c:orientation val="minMax"/>
          <c:max val="100"/>
          <c:min val="0"/>
        </c:scaling>
        <c:delete val="0"/>
        <c:axPos val="r"/>
        <c:numFmt formatCode="General" sourceLinked="1"/>
        <c:majorTickMark val="out"/>
        <c:minorTickMark val="none"/>
        <c:tickLblPos val="nextTo"/>
        <c:crossAx val="120983856"/>
        <c:crosses val="max"/>
        <c:crossBetween val="between"/>
      </c:valAx>
      <c:catAx>
        <c:axId val="12098385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20983296"/>
        <c:crosses val="autoZero"/>
        <c:auto val="1"/>
        <c:lblAlgn val="ctr"/>
        <c:lblOffset val="100"/>
        <c:noMultiLvlLbl val="0"/>
      </c:catAx>
      <c:spPr>
        <a:ln w="25400">
          <a:noFill/>
        </a:ln>
      </c:spPr>
    </c:plotArea>
    <c:legend>
      <c:legendPos val="r"/>
      <c:layout/>
      <c:overlay val="0"/>
    </c:legend>
    <c:plotVisOnly val="1"/>
    <c:dispBlanksAs val="gap"/>
    <c:showDLblsOverMax val="0"/>
  </c:chart>
  <c:spPr>
    <a:solidFill>
      <a:srgbClr val="759AA5">
        <a:alpha val="64000"/>
      </a:srgbClr>
    </a:solidFill>
  </c:spPr>
  <c:txPr>
    <a:bodyPr/>
    <a:lstStyle/>
    <a:p>
      <a:pPr>
        <a:defRPr sz="2400" b="1"/>
      </a:pPr>
      <a:endParaRPr lang="ru-RU"/>
    </a:p>
  </c:txPr>
  <c:externalData r:id="rId2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4334933" y="1169931"/>
            <a:ext cx="4814835" cy="4993802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6154713" cy="3124201"/>
          </a:xfrm>
        </p:spPr>
        <p:txBody>
          <a:bodyPr anchor="b">
            <a:normAutofit/>
          </a:bodyPr>
          <a:lstStyle>
            <a:lvl1pPr algn="l">
              <a:defRPr sz="44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43868"/>
            <a:ext cx="4954250" cy="1913466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E553B-5BE4-456B-98BD-F3258D70E5D1}" type="datetimeFigureOut">
              <a:rPr lang="ru-RU" smtClean="0"/>
              <a:t>15.01.2023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2460D-4346-47D9-B370-7B57F6D3E2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588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33400" y="533400"/>
            <a:ext cx="8077200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762002" y="3843867"/>
            <a:ext cx="7281332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E553B-5BE4-456B-98BD-F3258D70E5D1}" type="datetimeFigureOut">
              <a:rPr lang="ru-RU" smtClean="0"/>
              <a:t>15.01.2023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2460D-4346-47D9-B370-7B57F6D3E2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78815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077200" cy="2895600"/>
          </a:xfrm>
        </p:spPr>
        <p:txBody>
          <a:bodyPr anchor="ctr">
            <a:normAutofit/>
          </a:bodyPr>
          <a:lstStyle>
            <a:lvl1pPr algn="l">
              <a:defRPr sz="28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114800"/>
            <a:ext cx="6383552" cy="190500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E553B-5BE4-456B-98BD-F3258D70E5D1}" type="datetimeFigureOut">
              <a:rPr lang="ru-RU" smtClean="0"/>
              <a:t>15.01.2023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2460D-4346-47D9-B370-7B57F6D3E2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94015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3" y="533400"/>
            <a:ext cx="6859787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66800" y="3429000"/>
            <a:ext cx="6402467" cy="4826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301070"/>
            <a:ext cx="6382361" cy="171873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E553B-5BE4-456B-98BD-F3258D70E5D1}" type="datetimeFigureOut">
              <a:rPr lang="ru-RU" smtClean="0"/>
              <a:t>15.01.2023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2460D-4346-47D9-B370-7B57F6D3E223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541292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429000"/>
            <a:ext cx="6382361" cy="1697400"/>
          </a:xfrm>
        </p:spPr>
        <p:txBody>
          <a:bodyPr anchor="b">
            <a:normAutofit/>
          </a:bodyPr>
          <a:lstStyle>
            <a:lvl1pPr algn="l">
              <a:defRPr sz="28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132980"/>
            <a:ext cx="6383552" cy="886819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E553B-5BE4-456B-98BD-F3258D70E5D1}" type="datetimeFigureOut">
              <a:rPr lang="ru-RU" smtClean="0"/>
              <a:t>15.01.2023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2460D-4346-47D9-B370-7B57F6D3E2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68874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4" y="533400"/>
            <a:ext cx="6859786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886200"/>
            <a:ext cx="638236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953000"/>
            <a:ext cx="63823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E553B-5BE4-456B-98BD-F3258D70E5D1}" type="datetimeFigureOut">
              <a:rPr lang="ru-RU" smtClean="0"/>
              <a:t>15.01.2023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2460D-4346-47D9-B370-7B57F6D3E223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16663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7525658" cy="28956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928534"/>
            <a:ext cx="638236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766735"/>
            <a:ext cx="6382360" cy="1253065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E553B-5BE4-456B-98BD-F3258D70E5D1}" type="datetimeFigureOut">
              <a:rPr lang="ru-RU" smtClean="0"/>
              <a:t>15.01.2023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2460D-4346-47D9-B370-7B57F6D3E2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31775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1"/>
            <a:ext cx="6554867" cy="376767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E553B-5BE4-456B-98BD-F3258D70E5D1}" type="datetimeFigureOut">
              <a:rPr lang="ru-RU" smtClean="0"/>
              <a:t>15.01.2023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2460D-4346-47D9-B370-7B57F6D3E2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726026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6406" y="533400"/>
            <a:ext cx="2044194" cy="4419600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0"/>
            <a:ext cx="5850012" cy="54864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E553B-5BE4-456B-98BD-F3258D70E5D1}" type="datetimeFigureOut">
              <a:rPr lang="ru-RU" smtClean="0"/>
              <a:t>15.01.2023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2460D-4346-47D9-B370-7B57F6D3E2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43476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6554867" cy="3767670"/>
          </a:xfrm>
        </p:spPr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E553B-5BE4-456B-98BD-F3258D70E5D1}" type="datetimeFigureOut">
              <a:rPr lang="ru-RU" smtClean="0"/>
              <a:t>15.01.2023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2460D-4346-47D9-B370-7B57F6D3E2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6565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981199"/>
            <a:ext cx="6402468" cy="2319867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487333"/>
            <a:ext cx="6402467" cy="1532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E553B-5BE4-456B-98BD-F3258D70E5D1}" type="datetimeFigureOut">
              <a:rPr lang="ru-RU" smtClean="0"/>
              <a:t>15.01.2023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2460D-4346-47D9-B370-7B57F6D3E2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3382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533400" y="533400"/>
            <a:ext cx="3949967" cy="3767667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533400"/>
            <a:ext cx="3948238" cy="37592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E553B-5BE4-456B-98BD-F3258D70E5D1}" type="datetimeFigureOut">
              <a:rPr lang="ru-RU" smtClean="0"/>
              <a:t>15.01.2023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2460D-4346-47D9-B370-7B57F6D3E2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57056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1" y="533400"/>
            <a:ext cx="3716866" cy="609600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399" y="1143000"/>
            <a:ext cx="3945467" cy="3158067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5016" y="566738"/>
            <a:ext cx="37640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1143000"/>
            <a:ext cx="3956705" cy="3149600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E553B-5BE4-456B-98BD-F3258D70E5D1}" type="datetimeFigureOut">
              <a:rPr lang="ru-RU" smtClean="0"/>
              <a:t>15.01.2023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2460D-4346-47D9-B370-7B57F6D3E2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05624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E553B-5BE4-456B-98BD-F3258D70E5D1}" type="datetimeFigureOut">
              <a:rPr lang="ru-RU" smtClean="0"/>
              <a:t>15.01.2023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2460D-4346-47D9-B370-7B57F6D3E2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78423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E553B-5BE4-456B-98BD-F3258D70E5D1}" type="datetimeFigureOut">
              <a:rPr lang="ru-RU" smtClean="0"/>
              <a:t>15.01.2023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2460D-4346-47D9-B370-7B57F6D3E2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06984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8667" y="533400"/>
            <a:ext cx="3200400" cy="1524000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399" y="533400"/>
            <a:ext cx="4438755" cy="54864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18667" y="2209802"/>
            <a:ext cx="32004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E553B-5BE4-456B-98BD-F3258D70E5D1}" type="datetimeFigureOut">
              <a:rPr lang="ru-RU" smtClean="0"/>
              <a:t>15.01.2023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2460D-4346-47D9-B370-7B57F6D3E2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18971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800" y="1447800"/>
            <a:ext cx="3563258" cy="11430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762000" y="914400"/>
            <a:ext cx="3280974" cy="48006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96027" y="2743200"/>
            <a:ext cx="3564223" cy="2082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E553B-5BE4-456B-98BD-F3258D70E5D1}" type="datetimeFigureOut">
              <a:rPr lang="ru-RU" smtClean="0"/>
              <a:t>15.01.2023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2460D-4346-47D9-B370-7B57F6D3E2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25731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670675" y="3894667"/>
            <a:ext cx="2470456" cy="2658533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33401"/>
            <a:ext cx="6554867" cy="37676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30245" y="6172203"/>
            <a:ext cx="1200463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E4BE553B-5BE4-456B-98BD-F3258D70E5D1}" type="datetimeFigureOut">
              <a:rPr lang="ru-RU" smtClean="0"/>
              <a:t>15.01.2023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172200"/>
            <a:ext cx="581172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4426" y="5578478"/>
            <a:ext cx="856907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8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4E2460D-4346-47D9-B370-7B57F6D3E2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283818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56" r:id="rId1"/>
    <p:sldLayoutId id="2147483757" r:id="rId2"/>
    <p:sldLayoutId id="2147483758" r:id="rId3"/>
    <p:sldLayoutId id="2147483759" r:id="rId4"/>
    <p:sldLayoutId id="2147483760" r:id="rId5"/>
    <p:sldLayoutId id="2147483761" r:id="rId6"/>
    <p:sldLayoutId id="2147483762" r:id="rId7"/>
    <p:sldLayoutId id="2147483763" r:id="rId8"/>
    <p:sldLayoutId id="2147483764" r:id="rId9"/>
    <p:sldLayoutId id="2147483765" r:id="rId10"/>
    <p:sldLayoutId id="2147483766" r:id="rId11"/>
    <p:sldLayoutId id="2147483767" r:id="rId12"/>
    <p:sldLayoutId id="2147483768" r:id="rId13"/>
    <p:sldLayoutId id="2147483769" r:id="rId14"/>
    <p:sldLayoutId id="2147483770" r:id="rId15"/>
    <p:sldLayoutId id="2147483771" r:id="rId16"/>
    <p:sldLayoutId id="2147483772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1196325"/>
            <a:ext cx="6480175" cy="4322763"/>
          </a:xfrm>
          <a:prstGeom prst="rect">
            <a:avLst/>
          </a:prstGeom>
          <a:solidFill>
            <a:schemeClr val="bg2">
              <a:lumMod val="10000"/>
              <a:lumOff val="90000"/>
            </a:schemeClr>
          </a:solidFill>
          <a:ln>
            <a:noFill/>
          </a:ln>
          <a:effectLst/>
          <a:extLst/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95536" y="1052736"/>
            <a:ext cx="8229600" cy="4995723"/>
          </a:xfrm>
          <a:solidFill>
            <a:schemeClr val="tx1"/>
          </a:solidFill>
          <a:ln>
            <a:solidFill>
              <a:schemeClr val="bg2"/>
            </a:solidFill>
          </a:ln>
        </p:spPr>
        <p:txBody>
          <a:bodyPr>
            <a:normAutofit/>
          </a:bodyPr>
          <a:lstStyle/>
          <a:p>
            <a:pPr algn="ctr"/>
            <a:r>
              <a:rPr lang="ru-RU" sz="2800" dirty="0">
                <a:latin typeface="Liberation Serif" panose="02020603050405020304" pitchFamily="18" charset="0"/>
              </a:rPr>
              <a:t/>
            </a:r>
            <a:br>
              <a:rPr lang="ru-RU" sz="2800" dirty="0">
                <a:latin typeface="Liberation Serif" panose="02020603050405020304" pitchFamily="18" charset="0"/>
              </a:rPr>
            </a:br>
            <a:r>
              <a:rPr lang="ru-RU" b="1" i="1" dirty="0" smtClean="0">
                <a:solidFill>
                  <a:schemeClr val="bg1"/>
                </a:solidFill>
                <a:latin typeface="Liberation Serif" panose="02020603050405020304" pitchFamily="18" charset="0"/>
              </a:rPr>
              <a:t>ОТЧЕТ О ВЫПОЛНЕНИИ ПЛАНА МЕРОПРИЯТИЙ ПО ПРОТИВОДЕЙСТВИЮ КОРРУПЦИИ В </a:t>
            </a:r>
            <a:r>
              <a:rPr lang="ru-RU" sz="4000" b="1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2022</a:t>
            </a:r>
            <a:r>
              <a:rPr lang="ru-RU" sz="5400" b="1" i="1" dirty="0" smtClean="0">
                <a:solidFill>
                  <a:schemeClr val="bg1"/>
                </a:solidFill>
                <a:latin typeface="Liberation Serif" panose="02020603050405020304" pitchFamily="18" charset="0"/>
              </a:rPr>
              <a:t> </a:t>
            </a:r>
            <a:r>
              <a:rPr lang="ru-RU" b="1" i="1" dirty="0" smtClean="0">
                <a:solidFill>
                  <a:schemeClr val="bg1"/>
                </a:solidFill>
                <a:latin typeface="Liberation Serif" panose="02020603050405020304" pitchFamily="18" charset="0"/>
              </a:rPr>
              <a:t>году</a:t>
            </a:r>
            <a:br>
              <a:rPr lang="ru-RU" b="1" i="1" dirty="0" smtClean="0">
                <a:solidFill>
                  <a:schemeClr val="bg1"/>
                </a:solidFill>
                <a:latin typeface="Liberation Serif" panose="02020603050405020304" pitchFamily="18" charset="0"/>
              </a:rPr>
            </a:br>
            <a:r>
              <a:rPr lang="ru-RU" b="1" i="1" dirty="0">
                <a:solidFill>
                  <a:schemeClr val="bg1"/>
                </a:solidFill>
                <a:latin typeface="Liberation Serif" panose="02020603050405020304" pitchFamily="18" charset="0"/>
              </a:rPr>
              <a:t>В</a:t>
            </a:r>
            <a:r>
              <a:rPr lang="ru-RU" b="1" i="1" dirty="0" smtClean="0">
                <a:solidFill>
                  <a:schemeClr val="bg1"/>
                </a:solidFill>
                <a:latin typeface="Liberation Serif" panose="02020603050405020304" pitchFamily="18" charset="0"/>
              </a:rPr>
              <a:t>ЕРХНЕСАЛДИНСКИЙ ГОРОДСКОЙ ОКРУГ </a:t>
            </a:r>
            <a:r>
              <a:rPr lang="ru-RU" i="1" dirty="0" smtClean="0">
                <a:solidFill>
                  <a:schemeClr val="bg1"/>
                </a:solidFill>
                <a:latin typeface="Liberation Serif" panose="02020603050405020304" pitchFamily="18" charset="0"/>
              </a:rPr>
              <a:t/>
            </a:r>
            <a:br>
              <a:rPr lang="ru-RU" i="1" dirty="0" smtClean="0">
                <a:solidFill>
                  <a:schemeClr val="bg1"/>
                </a:solidFill>
                <a:latin typeface="Liberation Serif" panose="02020603050405020304" pitchFamily="18" charset="0"/>
              </a:rPr>
            </a:br>
            <a:r>
              <a:rPr lang="ru-RU" dirty="0">
                <a:latin typeface="Liberation Serif" panose="02020603050405020304" pitchFamily="18" charset="0"/>
              </a:rPr>
              <a:t/>
            </a:r>
            <a:br>
              <a:rPr lang="ru-RU" dirty="0">
                <a:latin typeface="Liberation Serif" panose="02020603050405020304" pitchFamily="18" charset="0"/>
              </a:rPr>
            </a:br>
            <a:endParaRPr lang="ru-RU" dirty="0">
              <a:latin typeface="Liberation Serif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8345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08004"/>
            <a:ext cx="8435280" cy="6129307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800" i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План мероприятий по противодействию коррупции на 2021 – 2024 годы, утвержден постановлением администрации Верхнесалдинского городского округа от 28.12.2020 № 3273 «Об утверждении лана мероприятий по противодействию коррупции в Верхнесалдинском городском округе на 2021-2024 годы» (с изменениями Постановление Администрации от 08.09.2021 № 2304)</a:t>
            </a:r>
            <a:br>
              <a:rPr lang="ru-RU" sz="1800" i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</a:br>
            <a:r>
              <a:rPr lang="ru-RU" sz="20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/>
            </a:r>
            <a:br>
              <a:rPr lang="ru-RU" sz="20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1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целях реализации положений законодательства Российской Федерации, подпункта «Б» пункта 3 Указа Президента Российской Федерации от 16 августа 2021 года № 478 «О национальном плане противодействия коррупции на 2021 – 2024 годы» и законодательства Свердловской области по вопросам противодействия коррупции, руководствуясь Уставом Верхнесалдинского городского округа,</a:t>
            </a:r>
            <a:br>
              <a:rPr lang="ru-RU" sz="1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ПОСТАНОВЛЯЮ:</a:t>
            </a:r>
            <a:br>
              <a:rPr lang="ru-RU" sz="1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1.Утвердить План мероприятий по противодействию коррупции в Верхнесалдинском городском округе на 2021- 2024 годы.</a:t>
            </a:r>
            <a:br>
              <a:rPr lang="ru-RU" sz="1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2.Ответственным исполнителям Плана мероприятий по противодействию коррупции на 2018-2020 годы (далее-план) обеспечить своевременное выполнение мероприятий и представление докладов (нарастающим итогом) один раз в полугодие в группу по кадровому обеспечению администрации Верхнесалдинского городского округа до 10 июля отчетного периода и 11 января года, следующего за отчетным.</a:t>
            </a:r>
            <a:br>
              <a:rPr lang="ru-RU" sz="1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3.Настоящее постановление опубликовать в официальном печатном издании «</a:t>
            </a:r>
            <a:r>
              <a:rPr lang="ru-RU" sz="12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Салдинская</a:t>
            </a:r>
            <a:r>
              <a:rPr lang="ru-RU" sz="1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газета» и разместить на официальном сайте Верхнесалдинского городского округа </a:t>
            </a:r>
            <a:r>
              <a:rPr lang="en-US" sz="1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http</a:t>
            </a:r>
            <a:r>
              <a:rPr lang="ru-RU" sz="1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://</a:t>
            </a:r>
            <a:r>
              <a:rPr lang="en-US" sz="1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www.v-salda.ru.</a:t>
            </a:r>
            <a:br>
              <a:rPr lang="en-US" sz="1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</a:t>
            </a:r>
            <a:r>
              <a:rPr lang="ru-RU" sz="1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Настоящее постановление вступает в силу с момента его подписания.</a:t>
            </a:r>
            <a:br>
              <a:rPr lang="ru-RU" sz="1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5.Контроль за исполнением настоящего постановления оставляю за собой</a:t>
            </a:r>
            <a:br>
              <a:rPr lang="ru-RU" sz="1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Глава Верхнесалдинского городского округа                                                                                                  К.Н. Носков</a:t>
            </a:r>
            <a:r>
              <a:rPr lang="ru-RU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4067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0057284"/>
              </p:ext>
            </p:extLst>
          </p:nvPr>
        </p:nvGraphicFramePr>
        <p:xfrm>
          <a:off x="323528" y="792881"/>
          <a:ext cx="8640960" cy="6740826"/>
        </p:xfrm>
        <a:graphic>
          <a:graphicData uri="http://schemas.openxmlformats.org/drawingml/2006/table">
            <a:tbl>
              <a:tblPr firstRow="1" firstCol="1" lastRow="1" lastCol="1" bandRow="1" bandCol="1">
                <a:solidFill>
                  <a:schemeClr val="tx1"/>
                </a:solidFill>
              </a:tblPr>
              <a:tblGrid>
                <a:gridCol w="504056"/>
                <a:gridCol w="2989320"/>
                <a:gridCol w="3280764"/>
                <a:gridCol w="1866820"/>
              </a:tblGrid>
              <a:tr h="5400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№</a:t>
                      </a:r>
                      <a:endParaRPr lang="ru-RU" sz="8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п./ п.</a:t>
                      </a:r>
                      <a:endParaRPr lang="ru-RU" sz="8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181" marR="581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Количество запланированных мероприятий</a:t>
                      </a:r>
                      <a:endParaRPr lang="ru-RU" sz="8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181" marR="581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Выполнено мероприятий </a:t>
                      </a:r>
                      <a:endParaRPr lang="ru-RU" sz="8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181" marR="581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вывод</a:t>
                      </a:r>
                      <a:endParaRPr lang="ru-RU" sz="8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181" marR="581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4539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1.</a:t>
                      </a:r>
                      <a:endParaRPr lang="ru-RU" sz="800" b="1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181" marR="581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Раздел</a:t>
                      </a:r>
                      <a:r>
                        <a:rPr lang="ru-RU" sz="800" b="1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1. Выполнение Национального плана противодействия коррупции на 2018-2020 годы, утвержденного Указом Президента Российской Федерации от 29 июня 2018 года № 378 «О национальном плане противодействия коррупции на 2018-2020 годы</a:t>
                      </a:r>
                      <a:endParaRPr lang="ru-RU" sz="8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181" marR="581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181" marR="581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109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1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181" marR="581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11</a:t>
                      </a:r>
                      <a:endParaRPr lang="ru-RU" sz="8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181" marR="581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indent="23876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11</a:t>
                      </a:r>
                      <a:endParaRPr lang="ru-RU" sz="8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181" marR="581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Выполнены в полном объеме в установленные сроки</a:t>
                      </a:r>
                      <a:endParaRPr lang="ru-RU" sz="8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181" marR="581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50618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2.</a:t>
                      </a:r>
                      <a:endParaRPr lang="ru-RU" sz="8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181" marR="581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Раздел 2.Мероприятия</a:t>
                      </a:r>
                      <a:r>
                        <a:rPr lang="ru-RU" sz="800" b="1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по правовому обеспечению противодействия коррупции и повышению результативности антикоррупционной экспертизы</a:t>
                      </a:r>
                      <a:endParaRPr lang="ru-RU" sz="8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181" marR="581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181" marR="581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109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181" marR="581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</a:t>
                      </a:r>
                      <a:endParaRPr lang="ru-RU" sz="8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181" marR="581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indent="1485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</a:t>
                      </a:r>
                      <a:endParaRPr lang="ru-RU" sz="8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181" marR="581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Выполнены в полном объеме в установленные сроки</a:t>
                      </a:r>
                      <a:endParaRPr lang="ru-RU" sz="8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181" marR="581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687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3.</a:t>
                      </a:r>
                      <a:endParaRPr lang="ru-RU" sz="800" b="1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181" marR="581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Раздел 3. </a:t>
                      </a:r>
                      <a:r>
                        <a:rPr lang="ru-RU" sz="8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Мероприятия по совершенствованию муниципального управления в целях предупреждения коррупции</a:t>
                      </a:r>
                      <a:endParaRPr lang="ru-RU" sz="8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181" marR="581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181" marR="581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109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1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181" marR="581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</a:t>
                      </a:r>
                      <a:endParaRPr lang="ru-RU" sz="8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181" marR="581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   </a:t>
                      </a:r>
                      <a:r>
                        <a:rPr lang="ru-RU" sz="800" b="1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</a:t>
                      </a:r>
                      <a:endParaRPr lang="ru-RU" sz="8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181" marR="581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Выполнены в полном объеме в установленные сроки</a:t>
                      </a:r>
                      <a:endParaRPr lang="ru-RU" sz="8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181" marR="581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687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4.</a:t>
                      </a:r>
                      <a:endParaRPr lang="ru-RU" sz="800" b="1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181" marR="581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Раздел</a:t>
                      </a:r>
                      <a:r>
                        <a:rPr lang="ru-RU" sz="800" b="1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4 .</a:t>
                      </a:r>
                      <a:r>
                        <a:rPr lang="ru-RU" sz="800" b="1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Организация </a:t>
                      </a:r>
                      <a:r>
                        <a:rPr lang="ru-RU" sz="8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мониторинга эффективности противодействия коррупции</a:t>
                      </a:r>
                      <a:endParaRPr lang="ru-RU" sz="8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181" marR="581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09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1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181" marR="581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</a:t>
                      </a:r>
                      <a:endParaRPr lang="ru-RU" sz="8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181" marR="581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indent="1485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</a:t>
                      </a:r>
                      <a:endParaRPr lang="ru-RU" sz="8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181" marR="581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Выполнены в полном объеме в установленные сроки</a:t>
                      </a:r>
                      <a:endParaRPr lang="ru-RU" sz="8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181" marR="581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9849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5.</a:t>
                      </a:r>
                      <a:endParaRPr lang="ru-RU" sz="800" b="1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181" marR="581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800" b="1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Раздел 5. Совершенствование работы подразделений</a:t>
                      </a:r>
                      <a:r>
                        <a:rPr lang="ru-RU" sz="800" b="1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кадровых служб по профилактике коррупционных и иных правонарушений</a:t>
                      </a:r>
                      <a:endParaRPr lang="ru-RU" sz="8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181" marR="581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181" marR="581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109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1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181" marR="581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8</a:t>
                      </a:r>
                      <a:endParaRPr lang="ru-RU" sz="8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181" marR="581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indent="23876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8</a:t>
                      </a:r>
                      <a:endParaRPr lang="ru-RU" sz="8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181" marR="581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Выполнены в полном объеме в установленные сроки</a:t>
                      </a:r>
                      <a:endParaRPr lang="ru-RU" sz="8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181" marR="581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754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6.</a:t>
                      </a:r>
                      <a:endParaRPr lang="ru-RU" sz="800" b="1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181" marR="581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Раздел 6 . Противодействие коррупции в сфере управления и распоряжения муниципальной собственностью</a:t>
                      </a:r>
                      <a:endParaRPr lang="ru-RU" sz="8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181" marR="581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181" marR="581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109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1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181" marR="581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4</a:t>
                      </a:r>
                      <a:endParaRPr lang="ru-RU" sz="8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181" marR="581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indent="1485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4</a:t>
                      </a:r>
                      <a:endParaRPr lang="ru-RU" sz="8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181" marR="581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Выполнены в полном объеме в установленные сроки</a:t>
                      </a:r>
                      <a:endParaRPr lang="ru-RU" sz="8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181" marR="581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687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7.</a:t>
                      </a:r>
                      <a:endParaRPr lang="ru-RU" sz="800" b="1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181" marR="581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Раздел</a:t>
                      </a:r>
                      <a:r>
                        <a:rPr lang="ru-RU" sz="800" b="1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7. Противодействие коррупции в бюджетной сфере</a:t>
                      </a:r>
                      <a:endParaRPr lang="ru-RU" sz="8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181" marR="581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181" marR="581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109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1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181" marR="581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</a:t>
                      </a:r>
                      <a:endParaRPr lang="ru-RU" sz="800" b="1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181" marR="581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indent="1485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</a:t>
                      </a:r>
                      <a:endParaRPr lang="ru-RU" sz="8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181" marR="581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Выполнены в полном объеме в установленные сроки</a:t>
                      </a:r>
                      <a:endParaRPr lang="ru-RU" sz="8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181" marR="581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4539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8.</a:t>
                      </a:r>
                      <a:endParaRPr lang="ru-RU" sz="800" b="1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181" marR="581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800" b="1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Раздел 8. Обеспечение открытости деятельности органов местного самоуправления, обеспечение права граждан на доступ информации о деятельности органов местного самоуправления в сфере противодействия</a:t>
                      </a:r>
                      <a:r>
                        <a:rPr lang="ru-RU" sz="800" b="1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коррупции. Антикоррупционное просвещение. Участие институтов гражданского общества в противодействии коррупции.</a:t>
                      </a:r>
                      <a:endParaRPr lang="ru-RU" sz="8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181" marR="581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181" marR="581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109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1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181" marR="581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9</a:t>
                      </a:r>
                      <a:endParaRPr lang="ru-RU" sz="8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181" marR="581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  </a:t>
                      </a:r>
                      <a:r>
                        <a:rPr lang="ru-RU" sz="800" b="1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9</a:t>
                      </a:r>
                      <a:endParaRPr lang="ru-RU" sz="8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181" marR="581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Выполнены в полном объеме в установленные сроки</a:t>
                      </a:r>
                      <a:endParaRPr lang="ru-RU" sz="8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181" marR="581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8771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9.</a:t>
                      </a:r>
                      <a:endParaRPr lang="ru-RU" sz="800" b="1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181" marR="581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800" b="1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Раздел 9. Организационное обеспечение деятельности по противодействию коррупции</a:t>
                      </a:r>
                      <a:endParaRPr lang="ru-RU" sz="8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181" marR="581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181" marR="581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109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1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181" marR="581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</a:t>
                      </a:r>
                      <a:endParaRPr lang="ru-RU" sz="8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181" marR="581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indent="23876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</a:t>
                      </a:r>
                      <a:endParaRPr lang="ru-RU" sz="8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181" marR="581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Выполнены в полном объеме в установленные сроки</a:t>
                      </a:r>
                      <a:endParaRPr lang="ru-RU" sz="8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181" marR="581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109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10.</a:t>
                      </a:r>
                      <a:endParaRPr lang="ru-RU" sz="8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181" marR="581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Раздел 10. Исполнение мероприятий Национального плана противодействия коррупции на 2021-2024 годы, утвержденного Указом Президента Российской Федерации от 16 августа 2021 года № 478 «О национальном плане противодействия коррупции на 2021-2024 годы»</a:t>
                      </a:r>
                      <a:endParaRPr lang="ru-RU" sz="8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181" marR="581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pPr indent="23876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181" marR="581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181" marR="581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109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181" marR="581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8</a:t>
                      </a:r>
                      <a:endParaRPr lang="ru-RU" sz="8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181" marR="581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indent="23876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8</a:t>
                      </a:r>
                      <a:endParaRPr lang="ru-RU" sz="8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181" marR="581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Выполнены в полном объеме, в установленные сроки</a:t>
                      </a:r>
                      <a:endParaRPr lang="ru-RU" sz="8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181" marR="581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359024" y="116632"/>
            <a:ext cx="8784976" cy="577081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pPr algn="ctr"/>
            <a:r>
              <a:rPr lang="ru-RU" sz="105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ОТЧЕТ                                                                             </a:t>
            </a:r>
          </a:p>
          <a:p>
            <a:pPr algn="ctr"/>
            <a:r>
              <a:rPr lang="ru-RU" sz="105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выполнении плана </a:t>
            </a:r>
            <a:r>
              <a:rPr lang="ru-RU" sz="105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мероприятий по противодействию коррупции</a:t>
            </a:r>
            <a:br>
              <a:rPr lang="ru-RU" sz="105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5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105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Верхнесалдинском городском округе </a:t>
            </a:r>
            <a:r>
              <a:rPr lang="ru-RU" sz="105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105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2021-2024 </a:t>
            </a:r>
            <a:r>
              <a:rPr lang="ru-RU" sz="105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годы </a:t>
            </a:r>
            <a:r>
              <a:rPr lang="ru-RU" sz="105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05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2022 году</a:t>
            </a:r>
            <a:endParaRPr lang="ru-RU" sz="1050" dirty="0"/>
          </a:p>
        </p:txBody>
      </p:sp>
    </p:spTree>
    <p:extLst>
      <p:ext uri="{BB962C8B-B14F-4D97-AF65-F5344CB8AC3E}">
        <p14:creationId xmlns:p14="http://schemas.microsoft.com/office/powerpoint/2010/main" val="2471053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5301208"/>
            <a:ext cx="8496944" cy="1047979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Liberation Serif"/>
                <a:ea typeface="Times New Roman"/>
                <a:cs typeface="Times New Roman"/>
              </a:rPr>
              <a:t>Вывод: Из </a:t>
            </a:r>
            <a:r>
              <a:rPr lang="ru-RU" dirty="0" smtClean="0">
                <a:solidFill>
                  <a:srgbClr val="000000"/>
                </a:solidFill>
                <a:latin typeface="Liberation Serif"/>
                <a:ea typeface="Times New Roman"/>
                <a:cs typeface="Times New Roman"/>
              </a:rPr>
              <a:t>61 мероприятия </a:t>
            </a:r>
            <a:r>
              <a:rPr lang="ru-RU" dirty="0">
                <a:solidFill>
                  <a:srgbClr val="000000"/>
                </a:solidFill>
                <a:latin typeface="Liberation Serif"/>
                <a:ea typeface="Times New Roman"/>
                <a:cs typeface="Times New Roman"/>
              </a:rPr>
              <a:t>Плана, запланированных к выполнению </a:t>
            </a:r>
            <a:r>
              <a:rPr lang="ru-RU" dirty="0" smtClean="0">
                <a:solidFill>
                  <a:srgbClr val="000000"/>
                </a:solidFill>
                <a:latin typeface="Liberation Serif"/>
                <a:ea typeface="Times New Roman"/>
                <a:cs typeface="Times New Roman"/>
              </a:rPr>
              <a:t>в </a:t>
            </a:r>
            <a:r>
              <a:rPr lang="ru-RU" dirty="0" smtClean="0">
                <a:solidFill>
                  <a:srgbClr val="000000"/>
                </a:solidFill>
                <a:latin typeface="Liberation Serif"/>
                <a:ea typeface="Times New Roman"/>
                <a:cs typeface="Times New Roman"/>
              </a:rPr>
              <a:t>2022 </a:t>
            </a:r>
            <a:r>
              <a:rPr lang="ru-RU" dirty="0" smtClean="0">
                <a:solidFill>
                  <a:srgbClr val="000000"/>
                </a:solidFill>
                <a:latin typeface="Liberation Serif"/>
                <a:ea typeface="Times New Roman"/>
                <a:cs typeface="Times New Roman"/>
              </a:rPr>
              <a:t>году, </a:t>
            </a:r>
            <a:r>
              <a:rPr lang="ru-RU" dirty="0">
                <a:solidFill>
                  <a:srgbClr val="000000"/>
                </a:solidFill>
                <a:latin typeface="Liberation Serif"/>
                <a:ea typeface="Times New Roman"/>
                <a:cs typeface="Times New Roman"/>
              </a:rPr>
              <a:t>выполнено </a:t>
            </a:r>
            <a:r>
              <a:rPr lang="ru-RU" dirty="0" smtClean="0">
                <a:solidFill>
                  <a:schemeClr val="bg1"/>
                </a:solidFill>
                <a:latin typeface="Liberation Serif"/>
                <a:ea typeface="Times New Roman"/>
                <a:cs typeface="Times New Roman"/>
              </a:rPr>
              <a:t>61</a:t>
            </a:r>
            <a:r>
              <a:rPr lang="ru-RU" dirty="0" smtClean="0">
                <a:solidFill>
                  <a:srgbClr val="000000"/>
                </a:solidFill>
                <a:latin typeface="Liberation Serif"/>
                <a:ea typeface="Times New Roman"/>
                <a:cs typeface="Times New Roman"/>
              </a:rPr>
              <a:t> мероприятие, </a:t>
            </a:r>
            <a:r>
              <a:rPr lang="ru-RU" dirty="0">
                <a:solidFill>
                  <a:srgbClr val="000000"/>
                </a:solidFill>
                <a:latin typeface="Liberation Serif"/>
                <a:ea typeface="Times New Roman"/>
                <a:cs typeface="Times New Roman"/>
              </a:rPr>
              <a:t>из них выполнено в полном объеме в установленные сроки – </a:t>
            </a:r>
            <a:r>
              <a:rPr lang="ru-RU" dirty="0" smtClean="0">
                <a:solidFill>
                  <a:srgbClr val="000000"/>
                </a:solidFill>
                <a:latin typeface="Liberation Serif"/>
                <a:ea typeface="Times New Roman"/>
                <a:cs typeface="Times New Roman"/>
              </a:rPr>
              <a:t>61 мероприятие (100 </a:t>
            </a:r>
            <a:r>
              <a:rPr lang="en-US" dirty="0" smtClean="0">
                <a:solidFill>
                  <a:srgbClr val="000000"/>
                </a:solidFill>
                <a:latin typeface="Liberation Serif"/>
                <a:ea typeface="Times New Roman"/>
                <a:cs typeface="Times New Roman"/>
              </a:rPr>
              <a:t>%</a:t>
            </a:r>
            <a:r>
              <a:rPr lang="ru-RU" dirty="0" smtClean="0">
                <a:solidFill>
                  <a:srgbClr val="000000"/>
                </a:solidFill>
                <a:latin typeface="Liberation Serif"/>
                <a:ea typeface="Times New Roman"/>
                <a:cs typeface="Times New Roman"/>
              </a:rPr>
              <a:t>).</a:t>
            </a:r>
            <a:endParaRPr lang="ru-RU" sz="1600" dirty="0">
              <a:ea typeface="Calibri"/>
              <a:cs typeface="Times New Roman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188640"/>
            <a:ext cx="6164148" cy="735360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</p:pic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31932336"/>
              </p:ext>
            </p:extLst>
          </p:nvPr>
        </p:nvGraphicFramePr>
        <p:xfrm>
          <a:off x="683568" y="1035054"/>
          <a:ext cx="7920000" cy="396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98554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-963488"/>
            <a:ext cx="8013576" cy="597666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dirty="0" smtClean="0">
                <a:solidFill>
                  <a:srgbClr val="FF0000"/>
                </a:solidFill>
              </a:rPr>
              <a:t/>
            </a:r>
            <a:br>
              <a:rPr lang="ru-RU" sz="2700" dirty="0" smtClean="0">
                <a:solidFill>
                  <a:srgbClr val="FF0000"/>
                </a:solidFill>
              </a:rPr>
            </a:br>
            <a:r>
              <a:rPr lang="ru-RU" sz="2700" dirty="0">
                <a:solidFill>
                  <a:srgbClr val="FF0000"/>
                </a:solidFill>
              </a:rPr>
              <a:t/>
            </a:r>
            <a:br>
              <a:rPr lang="ru-RU" sz="2700" dirty="0">
                <a:solidFill>
                  <a:srgbClr val="FF0000"/>
                </a:solidFill>
              </a:rPr>
            </a:br>
            <a:r>
              <a:rPr lang="ru-RU" sz="2700" dirty="0" smtClean="0">
                <a:solidFill>
                  <a:srgbClr val="FF0000"/>
                </a:solidFill>
              </a:rPr>
              <a:t/>
            </a:r>
            <a:br>
              <a:rPr lang="ru-RU" sz="2700" dirty="0" smtClean="0">
                <a:solidFill>
                  <a:srgbClr val="FF0000"/>
                </a:solidFill>
              </a:rPr>
            </a:br>
            <a:r>
              <a:rPr lang="ru-RU" sz="2700" dirty="0">
                <a:solidFill>
                  <a:srgbClr val="FF0000"/>
                </a:solidFill>
              </a:rPr>
              <a:t/>
            </a:r>
            <a:br>
              <a:rPr lang="ru-RU" sz="2700" dirty="0">
                <a:solidFill>
                  <a:srgbClr val="FF0000"/>
                </a:solidFill>
              </a:rPr>
            </a:br>
            <a:r>
              <a:rPr lang="ru-RU" sz="2700" dirty="0" smtClean="0">
                <a:solidFill>
                  <a:srgbClr val="FF0000"/>
                </a:solidFill>
              </a:rPr>
              <a:t/>
            </a:r>
            <a:br>
              <a:rPr lang="ru-RU" sz="2700" dirty="0" smtClean="0">
                <a:solidFill>
                  <a:srgbClr val="FF0000"/>
                </a:solidFill>
              </a:rPr>
            </a:br>
            <a:r>
              <a:rPr lang="ru-RU" sz="2700" dirty="0" smtClean="0">
                <a:solidFill>
                  <a:srgbClr val="FF0000"/>
                </a:solidFill>
              </a:rPr>
              <a:t/>
            </a:r>
            <a:br>
              <a:rPr lang="ru-RU" sz="2700" dirty="0" smtClean="0">
                <a:solidFill>
                  <a:srgbClr val="FF0000"/>
                </a:solidFill>
              </a:rPr>
            </a:br>
            <a:r>
              <a:rPr lang="ru-RU" sz="2700" dirty="0">
                <a:solidFill>
                  <a:srgbClr val="FF0000"/>
                </a:solidFill>
              </a:rPr>
              <a:t/>
            </a:r>
            <a:br>
              <a:rPr lang="ru-RU" sz="2700" dirty="0">
                <a:solidFill>
                  <a:srgbClr val="FF0000"/>
                </a:solidFill>
              </a:rPr>
            </a:br>
            <a:r>
              <a:rPr lang="ru-RU" sz="1300" i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Деятельность комиссии по служебному поведению и урегулированию    конфликта интересов  ВЕРХНЕСАЛДИНСКОГО городского округа</a:t>
            </a:r>
            <a:br>
              <a:rPr lang="ru-RU" sz="1300" i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</a:br>
            <a:r>
              <a:rPr lang="ru-RU" sz="1300" b="1" dirty="0" smtClean="0">
                <a:solidFill>
                  <a:schemeClr val="bg1"/>
                </a:solidFill>
              </a:rPr>
              <a:t>Количество имеющихся комиссий по соблюдению требований к служебному поведению и урегулированию конфликта интересов:</a:t>
            </a:r>
            <a:br>
              <a:rPr lang="ru-RU" sz="1300" b="1" dirty="0" smtClean="0">
                <a:solidFill>
                  <a:schemeClr val="bg1"/>
                </a:solidFill>
              </a:rPr>
            </a:br>
            <a:r>
              <a:rPr lang="ru-RU" sz="1300" b="1" dirty="0" smtClean="0">
                <a:solidFill>
                  <a:schemeClr val="bg1"/>
                </a:solidFill>
              </a:rPr>
              <a:t>в 2018 году </a:t>
            </a:r>
            <a:r>
              <a:rPr lang="ru-RU" sz="1300" b="1" dirty="0" smtClean="0">
                <a:solidFill>
                  <a:schemeClr val="bg1"/>
                </a:solidFill>
                <a:latin typeface="+mn-lt"/>
              </a:rPr>
              <a:t>– 5 комиссий</a:t>
            </a:r>
            <a:br>
              <a:rPr lang="ru-RU" sz="1300" b="1" dirty="0" smtClean="0">
                <a:solidFill>
                  <a:schemeClr val="bg1"/>
                </a:solidFill>
                <a:latin typeface="+mn-lt"/>
              </a:rPr>
            </a:br>
            <a:r>
              <a:rPr lang="ru-RU" sz="1300" b="1" dirty="0" smtClean="0">
                <a:solidFill>
                  <a:schemeClr val="bg1"/>
                </a:solidFill>
                <a:latin typeface="+mn-lt"/>
              </a:rPr>
              <a:t>в 2019 году – 4 комиссии</a:t>
            </a:r>
            <a:br>
              <a:rPr lang="ru-RU" sz="1300" b="1" dirty="0" smtClean="0">
                <a:solidFill>
                  <a:schemeClr val="bg1"/>
                </a:solidFill>
                <a:latin typeface="+mn-lt"/>
              </a:rPr>
            </a:br>
            <a:r>
              <a:rPr lang="ru-RU" sz="1300" b="1" dirty="0" smtClean="0">
                <a:solidFill>
                  <a:schemeClr val="bg1"/>
                </a:solidFill>
                <a:latin typeface="+mn-lt"/>
              </a:rPr>
              <a:t>В 2020 году – 4 комиссии</a:t>
            </a:r>
            <a:br>
              <a:rPr lang="ru-RU" sz="1300" b="1" dirty="0" smtClean="0">
                <a:solidFill>
                  <a:schemeClr val="bg1"/>
                </a:solidFill>
                <a:latin typeface="+mn-lt"/>
              </a:rPr>
            </a:br>
            <a:r>
              <a:rPr lang="ru-RU" sz="1300" b="1" dirty="0" smtClean="0">
                <a:solidFill>
                  <a:schemeClr val="bg1"/>
                </a:solidFill>
                <a:latin typeface="+mn-lt"/>
              </a:rPr>
              <a:t>в 2021 году – 4 </a:t>
            </a:r>
            <a:r>
              <a:rPr lang="ru-RU" sz="1300" b="1" dirty="0" smtClean="0">
                <a:solidFill>
                  <a:schemeClr val="bg1"/>
                </a:solidFill>
                <a:latin typeface="+mn-lt"/>
              </a:rPr>
              <a:t>комиссии</a:t>
            </a:r>
            <a:br>
              <a:rPr lang="ru-RU" sz="1300" b="1" dirty="0" smtClean="0">
                <a:solidFill>
                  <a:schemeClr val="bg1"/>
                </a:solidFill>
                <a:latin typeface="+mn-lt"/>
              </a:rPr>
            </a:br>
            <a:r>
              <a:rPr lang="ru-RU" sz="1300" b="1" dirty="0" smtClean="0">
                <a:solidFill>
                  <a:schemeClr val="bg1"/>
                </a:solidFill>
                <a:latin typeface="+mn-lt"/>
              </a:rPr>
              <a:t>в 2022 году – 5 комиссий</a:t>
            </a:r>
            <a:r>
              <a:rPr lang="ru-RU" sz="1300" b="1" dirty="0" smtClean="0">
                <a:solidFill>
                  <a:schemeClr val="bg1"/>
                </a:solidFill>
                <a:latin typeface="+mn-lt"/>
              </a:rPr>
              <a:t/>
            </a:r>
            <a:br>
              <a:rPr lang="ru-RU" sz="1300" b="1" dirty="0" smtClean="0">
                <a:solidFill>
                  <a:schemeClr val="bg1"/>
                </a:solidFill>
                <a:latin typeface="+mn-lt"/>
              </a:rPr>
            </a:br>
            <a:r>
              <a:rPr lang="ru-RU" sz="1300" b="1" dirty="0" smtClean="0">
                <a:solidFill>
                  <a:schemeClr val="bg1"/>
                </a:solidFill>
                <a:latin typeface="+mn-lt"/>
              </a:rPr>
              <a:t>Количество проведенных заседаний комиссии :</a:t>
            </a:r>
            <a:br>
              <a:rPr lang="ru-RU" sz="1300" b="1" dirty="0" smtClean="0">
                <a:solidFill>
                  <a:schemeClr val="bg1"/>
                </a:solidFill>
                <a:latin typeface="+mn-lt"/>
              </a:rPr>
            </a:br>
            <a:r>
              <a:rPr lang="ru-RU" sz="1300" b="1" dirty="0" smtClean="0">
                <a:solidFill>
                  <a:schemeClr val="bg1"/>
                </a:solidFill>
                <a:latin typeface="+mn-lt"/>
              </a:rPr>
              <a:t>в 2018 году – 9 заседаний</a:t>
            </a:r>
            <a:br>
              <a:rPr lang="ru-RU" sz="1300" b="1" dirty="0" smtClean="0">
                <a:solidFill>
                  <a:schemeClr val="bg1"/>
                </a:solidFill>
                <a:latin typeface="+mn-lt"/>
              </a:rPr>
            </a:br>
            <a:r>
              <a:rPr lang="ru-RU" sz="1300" b="1" dirty="0" smtClean="0">
                <a:solidFill>
                  <a:schemeClr val="bg1"/>
                </a:solidFill>
                <a:latin typeface="+mn-lt"/>
              </a:rPr>
              <a:t>в 2019 году- 13 заседаний</a:t>
            </a:r>
            <a:br>
              <a:rPr lang="ru-RU" sz="1300" b="1" dirty="0" smtClean="0">
                <a:solidFill>
                  <a:schemeClr val="bg1"/>
                </a:solidFill>
                <a:latin typeface="+mn-lt"/>
              </a:rPr>
            </a:br>
            <a:r>
              <a:rPr lang="ru-RU" sz="1300" b="1" dirty="0" smtClean="0">
                <a:solidFill>
                  <a:schemeClr val="bg1"/>
                </a:solidFill>
                <a:latin typeface="+mn-lt"/>
              </a:rPr>
              <a:t>в 2020 году – 15 заседаний</a:t>
            </a:r>
            <a:br>
              <a:rPr lang="ru-RU" sz="1300" b="1" dirty="0" smtClean="0">
                <a:solidFill>
                  <a:schemeClr val="bg1"/>
                </a:solidFill>
                <a:latin typeface="+mn-lt"/>
              </a:rPr>
            </a:br>
            <a:r>
              <a:rPr lang="ru-RU" sz="1300" b="1" dirty="0" smtClean="0">
                <a:solidFill>
                  <a:schemeClr val="bg1"/>
                </a:solidFill>
                <a:latin typeface="+mn-lt"/>
              </a:rPr>
              <a:t>в 2021 году – 4 </a:t>
            </a:r>
            <a:r>
              <a:rPr lang="ru-RU" sz="1300" b="1" dirty="0" smtClean="0">
                <a:solidFill>
                  <a:schemeClr val="bg1"/>
                </a:solidFill>
                <a:latin typeface="+mn-lt"/>
              </a:rPr>
              <a:t>заседания</a:t>
            </a:r>
            <a:br>
              <a:rPr lang="ru-RU" sz="1300" b="1" dirty="0" smtClean="0">
                <a:solidFill>
                  <a:schemeClr val="bg1"/>
                </a:solidFill>
                <a:latin typeface="+mn-lt"/>
              </a:rPr>
            </a:br>
            <a:r>
              <a:rPr lang="ru-RU" sz="1300" b="1" dirty="0" smtClean="0">
                <a:solidFill>
                  <a:schemeClr val="bg1"/>
                </a:solidFill>
                <a:latin typeface="+mn-lt"/>
              </a:rPr>
              <a:t>в 2022 году – 11 заседаний</a:t>
            </a:r>
            <a:r>
              <a:rPr lang="ru-RU" sz="1300" b="1" dirty="0" smtClean="0">
                <a:solidFill>
                  <a:schemeClr val="bg1"/>
                </a:solidFill>
                <a:latin typeface="+mn-lt"/>
              </a:rPr>
              <a:t/>
            </a:r>
            <a:br>
              <a:rPr lang="ru-RU" sz="1300" b="1" dirty="0" smtClean="0">
                <a:solidFill>
                  <a:schemeClr val="bg1"/>
                </a:solidFill>
                <a:latin typeface="+mn-lt"/>
              </a:rPr>
            </a:br>
            <a:r>
              <a:rPr lang="ru-RU" sz="1300" b="1" dirty="0" smtClean="0">
                <a:solidFill>
                  <a:schemeClr val="bg1"/>
                </a:solidFill>
                <a:latin typeface="+mn-lt"/>
              </a:rPr>
              <a:t>Количество служащих, в отношении которых рассмотрены материалы:</a:t>
            </a:r>
            <a:br>
              <a:rPr lang="ru-RU" sz="1300" b="1" dirty="0" smtClean="0">
                <a:solidFill>
                  <a:schemeClr val="bg1"/>
                </a:solidFill>
                <a:latin typeface="+mn-lt"/>
              </a:rPr>
            </a:br>
            <a:r>
              <a:rPr lang="ru-RU" sz="1300" b="1" dirty="0" smtClean="0">
                <a:solidFill>
                  <a:schemeClr val="bg1"/>
                </a:solidFill>
                <a:latin typeface="+mn-lt"/>
              </a:rPr>
              <a:t>в 2018 году- 9 муниципальных служащих</a:t>
            </a:r>
            <a:br>
              <a:rPr lang="ru-RU" sz="1300" b="1" dirty="0" smtClean="0">
                <a:solidFill>
                  <a:schemeClr val="bg1"/>
                </a:solidFill>
                <a:latin typeface="+mn-lt"/>
              </a:rPr>
            </a:br>
            <a:r>
              <a:rPr lang="ru-RU" sz="1300" b="1" dirty="0" smtClean="0">
                <a:solidFill>
                  <a:schemeClr val="bg1"/>
                </a:solidFill>
                <a:latin typeface="+mn-lt"/>
              </a:rPr>
              <a:t>в 2019 году – 24 муниципальных служащих</a:t>
            </a:r>
            <a:br>
              <a:rPr lang="ru-RU" sz="1300" b="1" dirty="0" smtClean="0">
                <a:solidFill>
                  <a:schemeClr val="bg1"/>
                </a:solidFill>
                <a:latin typeface="+mn-lt"/>
              </a:rPr>
            </a:br>
            <a:r>
              <a:rPr lang="ru-RU" sz="1300" b="1" dirty="0" smtClean="0">
                <a:solidFill>
                  <a:schemeClr val="bg1"/>
                </a:solidFill>
                <a:latin typeface="+mn-lt"/>
              </a:rPr>
              <a:t>В 2020 году – 34 муниципальных служащих</a:t>
            </a:r>
            <a:br>
              <a:rPr lang="ru-RU" sz="1300" b="1" dirty="0" smtClean="0">
                <a:solidFill>
                  <a:schemeClr val="bg1"/>
                </a:solidFill>
                <a:latin typeface="+mn-lt"/>
              </a:rPr>
            </a:br>
            <a:r>
              <a:rPr lang="ru-RU" sz="1300" b="1" dirty="0" smtClean="0">
                <a:solidFill>
                  <a:schemeClr val="bg1"/>
                </a:solidFill>
                <a:latin typeface="+mn-lt"/>
              </a:rPr>
              <a:t>в 2021 году – 5 муниципальных </a:t>
            </a:r>
            <a:r>
              <a:rPr lang="ru-RU" sz="1300" b="1" dirty="0" smtClean="0">
                <a:solidFill>
                  <a:schemeClr val="bg1"/>
                </a:solidFill>
                <a:latin typeface="+mn-lt"/>
              </a:rPr>
              <a:t>служащих</a:t>
            </a:r>
            <a:br>
              <a:rPr lang="ru-RU" sz="1300" b="1" dirty="0" smtClean="0">
                <a:solidFill>
                  <a:schemeClr val="bg1"/>
                </a:solidFill>
                <a:latin typeface="+mn-lt"/>
              </a:rPr>
            </a:br>
            <a:r>
              <a:rPr lang="ru-RU" sz="1300" b="1" dirty="0" smtClean="0">
                <a:solidFill>
                  <a:schemeClr val="bg1"/>
                </a:solidFill>
                <a:latin typeface="+mn-lt"/>
              </a:rPr>
              <a:t>в 2022 году -  5 муниципальных служащих</a:t>
            </a:r>
            <a:r>
              <a:rPr lang="ru-RU" sz="1300" b="1" dirty="0" smtClean="0">
                <a:solidFill>
                  <a:schemeClr val="bg1"/>
                </a:solidFill>
                <a:latin typeface="+mn-lt"/>
              </a:rPr>
              <a:t/>
            </a:r>
            <a:br>
              <a:rPr lang="ru-RU" sz="1300" b="1" dirty="0" smtClean="0">
                <a:solidFill>
                  <a:schemeClr val="bg1"/>
                </a:solidFill>
                <a:latin typeface="+mn-lt"/>
              </a:rPr>
            </a:br>
            <a:r>
              <a:rPr lang="ru-RU" sz="1300" b="1" dirty="0" smtClean="0">
                <a:solidFill>
                  <a:schemeClr val="bg1"/>
                </a:solidFill>
                <a:latin typeface="+mn-lt"/>
              </a:rPr>
              <a:t>Установлено:</a:t>
            </a:r>
            <a:br>
              <a:rPr lang="ru-RU" sz="1300" b="1" dirty="0" smtClean="0">
                <a:solidFill>
                  <a:schemeClr val="bg1"/>
                </a:solidFill>
                <a:latin typeface="+mn-lt"/>
              </a:rPr>
            </a:br>
            <a:r>
              <a:rPr lang="ru-RU" sz="1300" b="1" dirty="0" smtClean="0">
                <a:solidFill>
                  <a:schemeClr val="bg1"/>
                </a:solidFill>
                <a:latin typeface="+mn-lt"/>
              </a:rPr>
              <a:t>в 2018 году – 0 нарушений</a:t>
            </a:r>
            <a:r>
              <a:rPr lang="ru-RU" sz="1300" b="1" dirty="0" smtClean="0">
                <a:solidFill>
                  <a:srgbClr val="FF0000"/>
                </a:solidFill>
                <a:latin typeface="+mn-lt"/>
              </a:rPr>
              <a:t/>
            </a:r>
            <a:br>
              <a:rPr lang="ru-RU" sz="1300" b="1" dirty="0" smtClean="0">
                <a:solidFill>
                  <a:srgbClr val="FF0000"/>
                </a:solidFill>
                <a:latin typeface="+mn-lt"/>
              </a:rPr>
            </a:br>
            <a:r>
              <a:rPr lang="ru-RU" sz="1300" b="1" dirty="0" smtClean="0">
                <a:solidFill>
                  <a:schemeClr val="bg1"/>
                </a:solidFill>
                <a:latin typeface="+mn-lt"/>
              </a:rPr>
              <a:t>в 2019 году – 1 нарушение</a:t>
            </a:r>
            <a:br>
              <a:rPr lang="ru-RU" sz="1300" b="1" dirty="0" smtClean="0">
                <a:solidFill>
                  <a:schemeClr val="bg1"/>
                </a:solidFill>
                <a:latin typeface="+mn-lt"/>
              </a:rPr>
            </a:br>
            <a:r>
              <a:rPr lang="ru-RU" sz="1300" b="1" dirty="0" smtClean="0">
                <a:solidFill>
                  <a:schemeClr val="bg1"/>
                </a:solidFill>
                <a:latin typeface="+mn-lt"/>
              </a:rPr>
              <a:t>В 2020 году – 1 нарушение</a:t>
            </a:r>
            <a:br>
              <a:rPr lang="ru-RU" sz="1300" b="1" dirty="0" smtClean="0">
                <a:solidFill>
                  <a:schemeClr val="bg1"/>
                </a:solidFill>
                <a:latin typeface="+mn-lt"/>
              </a:rPr>
            </a:br>
            <a:r>
              <a:rPr lang="ru-RU" sz="1300" b="1" dirty="0" smtClean="0">
                <a:solidFill>
                  <a:schemeClr val="bg1"/>
                </a:solidFill>
                <a:latin typeface="+mn-lt"/>
              </a:rPr>
              <a:t>в 2021 году – 1 </a:t>
            </a:r>
            <a:r>
              <a:rPr lang="ru-RU" sz="1300" b="1" dirty="0" smtClean="0">
                <a:solidFill>
                  <a:schemeClr val="bg1"/>
                </a:solidFill>
                <a:latin typeface="+mn-lt"/>
              </a:rPr>
              <a:t>нарушение</a:t>
            </a:r>
            <a:br>
              <a:rPr lang="ru-RU" sz="1300" b="1" dirty="0" smtClean="0">
                <a:solidFill>
                  <a:schemeClr val="bg1"/>
                </a:solidFill>
                <a:latin typeface="+mn-lt"/>
              </a:rPr>
            </a:br>
            <a:r>
              <a:rPr lang="ru-RU" sz="1300" b="1" dirty="0" smtClean="0">
                <a:solidFill>
                  <a:schemeClr val="bg1"/>
                </a:solidFill>
                <a:latin typeface="+mn-lt"/>
              </a:rPr>
              <a:t>в 2022 году – 1 нарушение</a:t>
            </a:r>
            <a:r>
              <a:rPr lang="ru-RU" sz="1300" b="1" dirty="0" smtClean="0">
                <a:solidFill>
                  <a:schemeClr val="bg1"/>
                </a:solidFill>
                <a:latin typeface="+mn-lt"/>
              </a:rPr>
              <a:t/>
            </a:r>
            <a:br>
              <a:rPr lang="ru-RU" sz="1300" b="1" dirty="0" smtClean="0">
                <a:solidFill>
                  <a:schemeClr val="bg1"/>
                </a:solidFill>
                <a:latin typeface="+mn-lt"/>
              </a:rPr>
            </a:br>
            <a:r>
              <a:rPr lang="ru-RU" sz="1300" b="1" dirty="0" smtClean="0">
                <a:solidFill>
                  <a:schemeClr val="bg1"/>
                </a:solidFill>
                <a:latin typeface="+mn-lt"/>
              </a:rPr>
              <a:t>Привлечено по решениям комиссии:</a:t>
            </a:r>
            <a:br>
              <a:rPr lang="ru-RU" sz="1300" b="1" dirty="0" smtClean="0">
                <a:solidFill>
                  <a:schemeClr val="bg1"/>
                </a:solidFill>
                <a:latin typeface="+mn-lt"/>
              </a:rPr>
            </a:br>
            <a:r>
              <a:rPr lang="ru-RU" sz="1300" b="1" dirty="0" smtClean="0">
                <a:solidFill>
                  <a:schemeClr val="bg1"/>
                </a:solidFill>
                <a:latin typeface="+mn-lt"/>
              </a:rPr>
              <a:t>в 2018 году – 0 муниципальных служащих </a:t>
            </a:r>
            <a:r>
              <a:rPr lang="ru-RU" sz="1300" b="1" dirty="0" smtClean="0">
                <a:solidFill>
                  <a:srgbClr val="FF0000"/>
                </a:solidFill>
              </a:rPr>
              <a:t/>
            </a:r>
            <a:br>
              <a:rPr lang="ru-RU" sz="1300" b="1" dirty="0" smtClean="0">
                <a:solidFill>
                  <a:srgbClr val="FF0000"/>
                </a:solidFill>
              </a:rPr>
            </a:br>
            <a:r>
              <a:rPr lang="ru-RU" sz="1300" b="1" dirty="0" smtClean="0">
                <a:solidFill>
                  <a:schemeClr val="bg1"/>
                </a:solidFill>
              </a:rPr>
              <a:t>в 2019 году – 1 муниципальный служащий</a:t>
            </a:r>
            <a:br>
              <a:rPr lang="ru-RU" sz="1300" b="1" dirty="0" smtClean="0">
                <a:solidFill>
                  <a:schemeClr val="bg1"/>
                </a:solidFill>
              </a:rPr>
            </a:br>
            <a:r>
              <a:rPr lang="ru-RU" sz="1300" b="1" dirty="0" smtClean="0">
                <a:solidFill>
                  <a:schemeClr val="bg1"/>
                </a:solidFill>
              </a:rPr>
              <a:t>в 2020 году – 1 муниципальный служащий</a:t>
            </a:r>
            <a:br>
              <a:rPr lang="ru-RU" sz="1300" b="1" dirty="0" smtClean="0">
                <a:solidFill>
                  <a:schemeClr val="bg1"/>
                </a:solidFill>
              </a:rPr>
            </a:br>
            <a:r>
              <a:rPr lang="ru-RU" sz="1300" b="1" dirty="0" smtClean="0">
                <a:solidFill>
                  <a:schemeClr val="bg1"/>
                </a:solidFill>
              </a:rPr>
              <a:t>в 2021 году – 1 муниципальный </a:t>
            </a:r>
            <a:r>
              <a:rPr lang="ru-RU" sz="1300" b="1" dirty="0" smtClean="0">
                <a:solidFill>
                  <a:schemeClr val="bg1"/>
                </a:solidFill>
              </a:rPr>
              <a:t>служащий</a:t>
            </a:r>
            <a:br>
              <a:rPr lang="ru-RU" sz="1300" b="1" dirty="0" smtClean="0">
                <a:solidFill>
                  <a:schemeClr val="bg1"/>
                </a:solidFill>
              </a:rPr>
            </a:br>
            <a:r>
              <a:rPr lang="ru-RU" sz="1300" b="1" dirty="0" smtClean="0">
                <a:solidFill>
                  <a:schemeClr val="bg1"/>
                </a:solidFill>
              </a:rPr>
              <a:t>в 2022 году – 1 муниципальный служащий</a:t>
            </a:r>
            <a:endParaRPr lang="ru-RU" sz="13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8732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Заголовок 14"/>
          <p:cNvSpPr>
            <a:spLocks noGrp="1"/>
          </p:cNvSpPr>
          <p:nvPr>
            <p:ph type="title"/>
          </p:nvPr>
        </p:nvSpPr>
        <p:spPr>
          <a:xfrm>
            <a:off x="827584" y="-603448"/>
            <a:ext cx="7789168" cy="2016224"/>
          </a:xfrm>
        </p:spPr>
        <p:txBody>
          <a:bodyPr>
            <a:normAutofit/>
          </a:bodyPr>
          <a:lstStyle/>
          <a:p>
            <a:pPr algn="ctr"/>
            <a:r>
              <a:rPr lang="ru-RU" sz="1200" i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Деятельность комиссии По КООРДИНАЦИИ РАБОТЫ ПО ПРОТИВОДЕЙСТВИЮ КОРРУПЦИИ в </a:t>
            </a:r>
            <a:br>
              <a:rPr lang="ru-RU" sz="1200" i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</a:br>
            <a:r>
              <a:rPr lang="ru-RU" sz="1200" i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ВЕРХНЕСАЛДИНСКОМ ГОРОДСКОМ ОКРУГЕ</a:t>
            </a:r>
            <a:endParaRPr lang="ru-RU" sz="1200" i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7" name="Текст 16"/>
          <p:cNvSpPr>
            <a:spLocks noGrp="1"/>
          </p:cNvSpPr>
          <p:nvPr>
            <p:ph type="body" idx="1"/>
          </p:nvPr>
        </p:nvSpPr>
        <p:spPr>
          <a:xfrm>
            <a:off x="971600" y="2420888"/>
            <a:ext cx="7488832" cy="2808312"/>
          </a:xfrm>
        </p:spPr>
        <p:txBody>
          <a:bodyPr>
            <a:noAutofit/>
          </a:bodyPr>
          <a:lstStyle/>
          <a:p>
            <a:pPr algn="just"/>
            <a:r>
              <a:rPr lang="ru-RU" sz="1100" b="1" dirty="0">
                <a:solidFill>
                  <a:schemeClr val="bg1"/>
                </a:solidFill>
              </a:rPr>
              <a:t>В 2019 году проведено 4 заседания комиссии по координации работы по противодействию коррупции, на которых в соответствии с планом ее работы рассмотрено 19 вопросов, заслушаны 1 руководитель функционального органа, 14 руководителей муниципальных предприятий и учреждений. </a:t>
            </a:r>
            <a:endParaRPr lang="ru-RU" sz="1100" b="1" dirty="0" smtClean="0">
              <a:solidFill>
                <a:schemeClr val="bg1"/>
              </a:solidFill>
            </a:endParaRPr>
          </a:p>
          <a:p>
            <a:pPr algn="just"/>
            <a:r>
              <a:rPr lang="ru-RU" sz="1100" b="1" dirty="0" smtClean="0">
                <a:solidFill>
                  <a:schemeClr val="bg1"/>
                </a:solidFill>
              </a:rPr>
              <a:t>В </a:t>
            </a:r>
            <a:r>
              <a:rPr lang="ru-RU" sz="1100" b="1" dirty="0" smtClean="0">
                <a:solidFill>
                  <a:schemeClr val="bg1"/>
                </a:solidFill>
              </a:rPr>
              <a:t>2020 году проведено 4 заседания комиссии по координации работы по координации работы по противодействию коррупции, на которых в соответствии с планом ее работы рассмотрено 20 вопросов. Во исполнении требований статьи 13.3 Закона № 273 –ФЗ « О противодействии коррупции».</a:t>
            </a:r>
          </a:p>
          <a:p>
            <a:pPr algn="just"/>
            <a:r>
              <a:rPr lang="ru-RU" sz="1100" b="1" dirty="0">
                <a:solidFill>
                  <a:schemeClr val="bg1"/>
                </a:solidFill>
              </a:rPr>
              <a:t>В </a:t>
            </a:r>
            <a:r>
              <a:rPr lang="ru-RU" sz="1100" b="1" dirty="0" smtClean="0">
                <a:solidFill>
                  <a:schemeClr val="bg1"/>
                </a:solidFill>
              </a:rPr>
              <a:t>2021 </a:t>
            </a:r>
            <a:r>
              <a:rPr lang="ru-RU" sz="1100" b="1" dirty="0">
                <a:solidFill>
                  <a:schemeClr val="bg1"/>
                </a:solidFill>
              </a:rPr>
              <a:t>году проведено 4 заседания комиссии по </a:t>
            </a:r>
            <a:r>
              <a:rPr lang="ru-RU" sz="1100" b="1" dirty="0" smtClean="0">
                <a:solidFill>
                  <a:schemeClr val="bg1"/>
                </a:solidFill>
              </a:rPr>
              <a:t>координации </a:t>
            </a:r>
            <a:r>
              <a:rPr lang="ru-RU" sz="1100" b="1" dirty="0">
                <a:solidFill>
                  <a:schemeClr val="bg1"/>
                </a:solidFill>
              </a:rPr>
              <a:t>работы по противодействию коррупции, на которых в соответствии с планом ее работы рассмотрено </a:t>
            </a:r>
            <a:r>
              <a:rPr lang="ru-RU" sz="1100" b="1" dirty="0" smtClean="0">
                <a:solidFill>
                  <a:schemeClr val="bg1"/>
                </a:solidFill>
              </a:rPr>
              <a:t>22 вопроса. </a:t>
            </a:r>
            <a:r>
              <a:rPr lang="ru-RU" sz="1100" b="1" dirty="0">
                <a:solidFill>
                  <a:schemeClr val="bg1"/>
                </a:solidFill>
              </a:rPr>
              <a:t>Во исполнении требований статьи 13.3 Закона № 273 –ФЗ « О противодействии коррупции</a:t>
            </a:r>
            <a:r>
              <a:rPr lang="ru-RU" sz="1100" b="1" dirty="0" smtClean="0">
                <a:solidFill>
                  <a:schemeClr val="bg1"/>
                </a:solidFill>
              </a:rPr>
              <a:t>».</a:t>
            </a:r>
          </a:p>
          <a:p>
            <a:pPr lvl="0" algn="just">
              <a:buClr>
                <a:prstClr val="white"/>
              </a:buClr>
            </a:pPr>
            <a:r>
              <a:rPr lang="ru-RU" sz="1100" b="1" dirty="0" smtClean="0">
                <a:solidFill>
                  <a:schemeClr val="bg1"/>
                </a:solidFill>
              </a:rPr>
              <a:t>В 2022 году проведено 4 заседания комиссии по координации работы </a:t>
            </a:r>
            <a:r>
              <a:rPr lang="ru-RU" sz="1100" b="1" dirty="0" smtClean="0">
                <a:solidFill>
                  <a:prstClr val="black"/>
                </a:solidFill>
              </a:rPr>
              <a:t>по </a:t>
            </a:r>
            <a:r>
              <a:rPr lang="ru-RU" sz="1100" b="1" dirty="0">
                <a:solidFill>
                  <a:prstClr val="black"/>
                </a:solidFill>
              </a:rPr>
              <a:t>противодействию коррупции, на которых в соответствии с планом ее работы рассмотрено </a:t>
            </a:r>
            <a:r>
              <a:rPr lang="ru-RU" sz="1100" b="1" dirty="0" smtClean="0">
                <a:solidFill>
                  <a:prstClr val="black"/>
                </a:solidFill>
              </a:rPr>
              <a:t>39 вопросов. </a:t>
            </a:r>
            <a:r>
              <a:rPr lang="ru-RU" sz="1100" b="1" dirty="0">
                <a:solidFill>
                  <a:prstClr val="black"/>
                </a:solidFill>
              </a:rPr>
              <a:t>Во исполнении требований статьи 13.3 Закона № 273 –ФЗ « О противодействии коррупции</a:t>
            </a:r>
            <a:r>
              <a:rPr lang="ru-RU" sz="1100" b="1" dirty="0" smtClean="0">
                <a:solidFill>
                  <a:prstClr val="black"/>
                </a:solidFill>
              </a:rPr>
              <a:t>» за 2022 год</a:t>
            </a:r>
            <a:r>
              <a:rPr lang="ru-RU" sz="1100" b="1" dirty="0" smtClean="0">
                <a:solidFill>
                  <a:schemeClr val="bg1"/>
                </a:solidFill>
              </a:rPr>
              <a:t> заслушаны </a:t>
            </a:r>
            <a:r>
              <a:rPr lang="ru-RU" sz="1100" b="1" dirty="0">
                <a:solidFill>
                  <a:schemeClr val="bg1"/>
                </a:solidFill>
              </a:rPr>
              <a:t>следующие руководители: </a:t>
            </a:r>
          </a:p>
          <a:p>
            <a:pPr marL="171450" indent="-171450">
              <a:buFontTx/>
              <a:buChar char="-"/>
            </a:pPr>
            <a:r>
              <a:rPr lang="ru-RU" sz="1100" b="1" dirty="0" smtClean="0">
                <a:solidFill>
                  <a:schemeClr val="bg1"/>
                </a:solidFill>
              </a:rPr>
              <a:t>МКУ </a:t>
            </a:r>
            <a:r>
              <a:rPr lang="ru-RU" sz="1100" b="1" dirty="0">
                <a:solidFill>
                  <a:schemeClr val="bg1"/>
                </a:solidFill>
              </a:rPr>
              <a:t>«Служба городского хозяйства</a:t>
            </a:r>
            <a:r>
              <a:rPr lang="ru-RU" sz="1100" b="1" dirty="0" smtClean="0">
                <a:solidFill>
                  <a:schemeClr val="bg1"/>
                </a:solidFill>
              </a:rPr>
              <a:t>»;</a:t>
            </a:r>
          </a:p>
          <a:p>
            <a:pPr marL="171450" indent="-171450">
              <a:buFontTx/>
              <a:buChar char="-"/>
            </a:pPr>
            <a:r>
              <a:rPr lang="ru-RU" sz="1100" b="1" dirty="0" smtClean="0">
                <a:solidFill>
                  <a:schemeClr val="bg1"/>
                </a:solidFill>
              </a:rPr>
              <a:t>МУП «</a:t>
            </a:r>
            <a:r>
              <a:rPr lang="ru-RU" sz="1100" b="1" dirty="0" err="1" smtClean="0">
                <a:solidFill>
                  <a:schemeClr val="bg1"/>
                </a:solidFill>
              </a:rPr>
              <a:t>Пассажиравтотранс</a:t>
            </a:r>
            <a:r>
              <a:rPr lang="ru-RU" sz="1100" b="1" dirty="0" smtClean="0">
                <a:solidFill>
                  <a:schemeClr val="bg1"/>
                </a:solidFill>
              </a:rPr>
              <a:t>»</a:t>
            </a:r>
            <a:endParaRPr lang="ru-RU" sz="1100" b="1" dirty="0">
              <a:solidFill>
                <a:schemeClr val="bg1"/>
              </a:solidFill>
            </a:endParaRPr>
          </a:p>
          <a:p>
            <a:r>
              <a:rPr lang="ru-RU" sz="1100" b="1" dirty="0">
                <a:solidFill>
                  <a:schemeClr val="bg1"/>
                </a:solidFill>
              </a:rPr>
              <a:t>- МКУ «Служба субсидий»;</a:t>
            </a:r>
          </a:p>
          <a:p>
            <a:r>
              <a:rPr lang="ru-RU" sz="1100" b="1" dirty="0">
                <a:solidFill>
                  <a:schemeClr val="bg1"/>
                </a:solidFill>
              </a:rPr>
              <a:t>- МКУ «Центр закупок»;</a:t>
            </a:r>
          </a:p>
          <a:p>
            <a:r>
              <a:rPr lang="ru-RU" sz="1100" b="1" dirty="0">
                <a:solidFill>
                  <a:schemeClr val="bg1"/>
                </a:solidFill>
              </a:rPr>
              <a:t>- МБУ ДО «Центр Детского творчества»;</a:t>
            </a:r>
          </a:p>
          <a:p>
            <a:r>
              <a:rPr lang="ru-RU" sz="1100" b="1" dirty="0">
                <a:solidFill>
                  <a:schemeClr val="bg1"/>
                </a:solidFill>
              </a:rPr>
              <a:t>- МКУ «Управление гражданской защиты»</a:t>
            </a:r>
          </a:p>
          <a:p>
            <a:r>
              <a:rPr lang="ru-RU" sz="1100" b="1" dirty="0">
                <a:solidFill>
                  <a:schemeClr val="bg1"/>
                </a:solidFill>
              </a:rPr>
              <a:t>- Центральная аптека № 42;</a:t>
            </a:r>
          </a:p>
          <a:p>
            <a:r>
              <a:rPr lang="ru-RU" sz="1100" b="1" dirty="0" smtClean="0">
                <a:solidFill>
                  <a:schemeClr val="bg1"/>
                </a:solidFill>
              </a:rPr>
              <a:t>- МКУ </a:t>
            </a:r>
            <a:r>
              <a:rPr lang="ru-RU" sz="1100" b="1" dirty="0">
                <a:solidFill>
                  <a:schemeClr val="bg1"/>
                </a:solidFill>
              </a:rPr>
              <a:t>«Молодежный Центр</a:t>
            </a:r>
            <a:r>
              <a:rPr lang="ru-RU" sz="1100" b="1" dirty="0" smtClean="0">
                <a:solidFill>
                  <a:schemeClr val="bg1"/>
                </a:solidFill>
              </a:rPr>
              <a:t>»;</a:t>
            </a:r>
          </a:p>
          <a:p>
            <a:r>
              <a:rPr lang="ru-RU" sz="1100" b="1" dirty="0" smtClean="0">
                <a:solidFill>
                  <a:schemeClr val="bg1"/>
                </a:solidFill>
              </a:rPr>
              <a:t>- МКУ «Централизованная бухгалтерия»</a:t>
            </a:r>
            <a:endParaRPr lang="ru-RU" sz="1100" b="1" dirty="0">
              <a:solidFill>
                <a:schemeClr val="bg1"/>
              </a:solidFill>
            </a:endParaRPr>
          </a:p>
          <a:p>
            <a:r>
              <a:rPr lang="ru-RU" sz="1100" b="1" dirty="0">
                <a:solidFill>
                  <a:schemeClr val="bg1"/>
                </a:solidFill>
              </a:rPr>
              <a:t>- 7 руководителей культуры.</a:t>
            </a:r>
          </a:p>
          <a:p>
            <a:r>
              <a:rPr lang="ru-RU" sz="1100" b="1" dirty="0">
                <a:solidFill>
                  <a:schemeClr val="bg1"/>
                </a:solidFill>
              </a:rPr>
              <a:t>Протоколы заседаний Комиссии размещаются на официальном сайте Верхнесалдинского городского округа.</a:t>
            </a:r>
          </a:p>
        </p:txBody>
      </p:sp>
    </p:spTree>
    <p:extLst>
      <p:ext uri="{BB962C8B-B14F-4D97-AF65-F5344CB8AC3E}">
        <p14:creationId xmlns:p14="http://schemas.microsoft.com/office/powerpoint/2010/main" val="38442490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533400"/>
            <a:ext cx="7927032" cy="2175520"/>
          </a:xfrm>
        </p:spPr>
        <p:txBody>
          <a:bodyPr>
            <a:normAutofit/>
          </a:bodyPr>
          <a:lstStyle/>
          <a:p>
            <a:pPr algn="ctr"/>
            <a:r>
              <a:rPr lang="ru-RU" sz="2000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Организация приема сведений о доходах, расходах, об имуществе и обязательствах имущественного характера муниципальными служащими Верхнесалдинского городского </a:t>
            </a:r>
            <a:r>
              <a:rPr lang="ru-RU" sz="2000" i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округа</a:t>
            </a:r>
            <a:endParaRPr lang="ru-RU" sz="2000" i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9552" y="3212976"/>
            <a:ext cx="7855024" cy="1726704"/>
          </a:xfrm>
        </p:spPr>
        <p:txBody>
          <a:bodyPr>
            <a:noAutofit/>
          </a:bodyPr>
          <a:lstStyle/>
          <a:p>
            <a:pPr algn="just"/>
            <a:r>
              <a:rPr lang="ru-RU" sz="1400" b="1" dirty="0">
                <a:solidFill>
                  <a:schemeClr val="bg1"/>
                </a:solidFill>
              </a:rPr>
              <a:t>В </a:t>
            </a:r>
            <a:r>
              <a:rPr lang="ru-RU" sz="1400" b="1" dirty="0" smtClean="0">
                <a:solidFill>
                  <a:schemeClr val="bg1"/>
                </a:solidFill>
              </a:rPr>
              <a:t> </a:t>
            </a:r>
            <a:r>
              <a:rPr lang="ru-RU" sz="1400" b="1" dirty="0" smtClean="0">
                <a:solidFill>
                  <a:schemeClr val="bg1"/>
                </a:solidFill>
              </a:rPr>
              <a:t>2022 </a:t>
            </a:r>
            <a:r>
              <a:rPr lang="ru-RU" sz="1400" b="1" dirty="0">
                <a:solidFill>
                  <a:schemeClr val="bg1"/>
                </a:solidFill>
              </a:rPr>
              <a:t>году организовано представление сведений о доходах, расходах, об имуществе и обязательствах имущественного характера муниципальными служащими Верхнесалдинского городского округа.</a:t>
            </a:r>
          </a:p>
          <a:p>
            <a:pPr algn="just"/>
            <a:r>
              <a:rPr lang="ru-RU" sz="1400" b="1" dirty="0">
                <a:solidFill>
                  <a:schemeClr val="bg1"/>
                </a:solidFill>
              </a:rPr>
              <a:t>Проводилась разъяснительная работа и давались индивидуальные консультации по заполнению справок о доходах, расходах, имуществе и обязательствах имущественного характера.</a:t>
            </a:r>
          </a:p>
          <a:p>
            <a:pPr algn="just"/>
            <a:r>
              <a:rPr lang="ru-RU" sz="1400" b="1" dirty="0">
                <a:solidFill>
                  <a:schemeClr val="bg1"/>
                </a:solidFill>
              </a:rPr>
              <a:t>В декларационном периоде сведения о доходах, расходах, об имуществе и обязательствах имущественного характера за </a:t>
            </a:r>
            <a:r>
              <a:rPr lang="ru-RU" sz="1400" b="1" dirty="0" smtClean="0">
                <a:solidFill>
                  <a:schemeClr val="bg1"/>
                </a:solidFill>
              </a:rPr>
              <a:t>2021 </a:t>
            </a:r>
            <a:r>
              <a:rPr lang="ru-RU" sz="1400" b="1" dirty="0">
                <a:solidFill>
                  <a:schemeClr val="bg1"/>
                </a:solidFill>
              </a:rPr>
              <a:t>год представили </a:t>
            </a:r>
            <a:r>
              <a:rPr lang="ru-RU" sz="1400" b="1" dirty="0" smtClean="0">
                <a:solidFill>
                  <a:schemeClr val="bg1"/>
                </a:solidFill>
              </a:rPr>
              <a:t>76 </a:t>
            </a:r>
            <a:r>
              <a:rPr lang="ru-RU" sz="1400" b="1" dirty="0">
                <a:solidFill>
                  <a:schemeClr val="bg1"/>
                </a:solidFill>
              </a:rPr>
              <a:t>муниципальных служащих Верхнесалдинского городского округа (100%) в соответствии с Перечнем должностей муниципальной службы с коррупционными рисками.</a:t>
            </a:r>
          </a:p>
        </p:txBody>
      </p:sp>
    </p:spTree>
    <p:extLst>
      <p:ext uri="{BB962C8B-B14F-4D97-AF65-F5344CB8AC3E}">
        <p14:creationId xmlns:p14="http://schemas.microsoft.com/office/powerpoint/2010/main" val="37428549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0"/>
            <a:ext cx="8077200" cy="2895600"/>
          </a:xfrm>
        </p:spPr>
        <p:txBody>
          <a:bodyPr/>
          <a:lstStyle/>
          <a:p>
            <a:pPr algn="ctr"/>
            <a:r>
              <a:rPr lang="ru-RU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Наполнение сайта Комиссии по координации работы по противодействию коррупции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11560" y="2636912"/>
            <a:ext cx="7566992" cy="2950840"/>
          </a:xfrm>
        </p:spPr>
        <p:txBody>
          <a:bodyPr>
            <a:noAutofit/>
          </a:bodyPr>
          <a:lstStyle/>
          <a:p>
            <a:pPr algn="just"/>
            <a:r>
              <a:rPr lang="ru-RU" sz="1200" b="1" dirty="0">
                <a:solidFill>
                  <a:schemeClr val="bg1"/>
                </a:solidFill>
              </a:rPr>
              <a:t>Актуальная информация по антикоррупционной деятельности своевременно размещается в разделе «Противодействие коррупции». Также в этом разделе размещены материалы по антикоррупционной деятельности (нормативные правовые и иные акты в сфере противодействия коррупции; ведомственные нормативные правовые акты; независимая антикоррупционная экспертиза проектов нормативных правовых актов; методические материалы; формы, бланки, примеры заполнения; сведения о доходах, об имуществе и обязательствах имущественного характера; деятельность Комиссии по соблюдению требований к служебному поведению государственных служащих и урегулированию конфликта интересов; доклады, отчеты, обзоры, статистическая информация; часто задаваемые вопросы; обратная связь для сообщений о фактах коррупции и др.).</a:t>
            </a:r>
          </a:p>
          <a:p>
            <a:pPr algn="just"/>
            <a:r>
              <a:rPr lang="ru-RU" sz="1200" b="1" dirty="0">
                <a:solidFill>
                  <a:schemeClr val="bg1"/>
                </a:solidFill>
              </a:rPr>
              <a:t>    Раздел «Противодействие коррупции» способствует повышению открытости и доступности информации о деятельности Верхнесалдинского городского округа и подведомственных ему организаций по профилактике коррупционных правонарушений, реализации прав граждан получать достоверную информацию о деятельности Верхнесалдинского городского округа и подведомственных ему организаций в сфере противодействия коррупции</a:t>
            </a:r>
          </a:p>
        </p:txBody>
      </p:sp>
    </p:spTree>
    <p:extLst>
      <p:ext uri="{BB962C8B-B14F-4D97-AF65-F5344CB8AC3E}">
        <p14:creationId xmlns:p14="http://schemas.microsoft.com/office/powerpoint/2010/main" val="15109194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533400"/>
            <a:ext cx="7927032" cy="1311424"/>
          </a:xfrm>
        </p:spPr>
        <p:txBody>
          <a:bodyPr>
            <a:normAutofit/>
          </a:bodyPr>
          <a:lstStyle/>
          <a:p>
            <a:pPr algn="ctr"/>
            <a:r>
              <a:rPr lang="ru-RU" sz="2000" b="1" i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 декабря – Международный ДЕНЬ борьбы с </a:t>
            </a:r>
            <a:r>
              <a:rPr lang="ru-RU" sz="2000" b="1" i="1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КОРРУПЦИЕй</a:t>
            </a:r>
            <a:endParaRPr lang="ru-RU" sz="2000" b="1" i="1" dirty="0">
              <a:solidFill>
                <a:schemeClr val="accent1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11560" y="1412776"/>
            <a:ext cx="7920880" cy="4176464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b="1" dirty="0" smtClean="0">
                <a:solidFill>
                  <a:schemeClr val="bg1"/>
                </a:solidFill>
              </a:rPr>
              <a:t>В рамках празднования Международного дня борьбы с коррупцией был организован конкурс журналистских материалов «Перо против коррупции </a:t>
            </a:r>
            <a:r>
              <a:rPr lang="ru-RU" b="1" dirty="0" smtClean="0">
                <a:solidFill>
                  <a:schemeClr val="bg1"/>
                </a:solidFill>
              </a:rPr>
              <a:t>2022» </a:t>
            </a:r>
            <a:r>
              <a:rPr lang="ru-RU" b="1" dirty="0" smtClean="0">
                <a:solidFill>
                  <a:schemeClr val="bg1"/>
                </a:solidFill>
              </a:rPr>
              <a:t>на территории Верхнесалдинского городского округа. К участию приглашались жители Верхнесалдинского городского округа в возрасте от 12 до 30 лет.</a:t>
            </a:r>
          </a:p>
          <a:p>
            <a:pPr algn="just"/>
            <a:r>
              <a:rPr lang="ru-RU" b="1" dirty="0" smtClean="0">
                <a:solidFill>
                  <a:schemeClr val="bg1"/>
                </a:solidFill>
              </a:rPr>
              <a:t>Организаторы конкурса – администрация Верхнесалдинского городского округа, МКУ «Молодежный центр» и территориальная комиссия Верхнесалдинского района по делам несовершеннолетних и защите их прав.</a:t>
            </a:r>
          </a:p>
          <a:p>
            <a:pPr algn="just"/>
            <a:r>
              <a:rPr lang="ru-RU" b="1" dirty="0" smtClean="0">
                <a:solidFill>
                  <a:schemeClr val="bg1"/>
                </a:solidFill>
              </a:rPr>
              <a:t>Цель мероприятия – стимулирование активности молодого поколения в освещении проблемы противодействия коррупции в обществе, повышение правовой грамотности населения, воспитание антикоррупционного сознания граждан.</a:t>
            </a:r>
          </a:p>
          <a:p>
            <a:pPr algn="just"/>
            <a:r>
              <a:rPr lang="ru-RU" b="1" dirty="0" smtClean="0">
                <a:solidFill>
                  <a:schemeClr val="bg1"/>
                </a:solidFill>
              </a:rPr>
              <a:t>09 </a:t>
            </a:r>
            <a:r>
              <a:rPr lang="ru-RU" b="1" dirty="0" smtClean="0">
                <a:solidFill>
                  <a:schemeClr val="bg1"/>
                </a:solidFill>
              </a:rPr>
              <a:t>декабря </a:t>
            </a:r>
            <a:r>
              <a:rPr lang="ru-RU" b="1" dirty="0" smtClean="0">
                <a:solidFill>
                  <a:schemeClr val="bg1"/>
                </a:solidFill>
              </a:rPr>
              <a:t>2022 </a:t>
            </a:r>
            <a:r>
              <a:rPr lang="ru-RU" b="1" dirty="0" smtClean="0">
                <a:solidFill>
                  <a:schemeClr val="bg1"/>
                </a:solidFill>
              </a:rPr>
              <a:t>года в администрации Верхнесалдинского городского округа подведены результаты конкурса и проведено награждение участников конкурса журналистских материалов</a:t>
            </a:r>
            <a:r>
              <a:rPr lang="ru-RU" b="1" dirty="0" smtClean="0"/>
              <a:t>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160297584"/>
      </p:ext>
    </p:extLst>
  </p:cSld>
  <p:clrMapOvr>
    <a:masterClrMapping/>
  </p:clrMapOvr>
</p:sld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Сектор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Override1.xml><?xml version="1.0" encoding="utf-8"?>
<a:themeOverride xmlns:a="http://schemas.openxmlformats.org/drawingml/2006/main">
  <a:clrScheme name="Паркет">
    <a:dk1>
      <a:sysClr val="windowText" lastClr="000000"/>
    </a:dk1>
    <a:lt1>
      <a:sysClr val="window" lastClr="FFFFFF"/>
    </a:lt1>
    <a:dk2>
      <a:srgbClr val="1D3641"/>
    </a:dk2>
    <a:lt2>
      <a:srgbClr val="DFE6D0"/>
    </a:lt2>
    <a:accent1>
      <a:srgbClr val="759AA5"/>
    </a:accent1>
    <a:accent2>
      <a:srgbClr val="CFC60D"/>
    </a:accent2>
    <a:accent3>
      <a:srgbClr val="99987F"/>
    </a:accent3>
    <a:accent4>
      <a:srgbClr val="90AC97"/>
    </a:accent4>
    <a:accent5>
      <a:srgbClr val="FFAD1C"/>
    </a:accent5>
    <a:accent6>
      <a:srgbClr val="B9AB6F"/>
    </a:accent6>
    <a:hlink>
      <a:srgbClr val="66AACD"/>
    </a:hlink>
    <a:folHlink>
      <a:srgbClr val="809DB3"/>
    </a:folHlink>
  </a:clrScheme>
  <a:fontScheme name="Обычная">
    <a:majorFont>
      <a:latin typeface="Tw Cen MT"/>
      <a:ea typeface=""/>
      <a:cs typeface=""/>
      <a:font script="Grek" typeface="Calibri"/>
      <a:font script="Cyrl" typeface="Calibri"/>
      <a:font script="Jpan" typeface="HG創英角ｺﾞｼｯｸUB"/>
      <a:font script="Hang" typeface="HY얕은샘물M"/>
      <a:font script="Hans" typeface="华文仿宋"/>
      <a:font script="Hant" typeface="微軟正黑體"/>
      <a:font script="Arab" typeface="Arial"/>
      <a:font script="Hebr" typeface="Levenim MT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ajorFont>
    <a:minorFont>
      <a:latin typeface="Tw Cen MT"/>
      <a:ea typeface=""/>
      <a:cs typeface=""/>
      <a:font script="Grek" typeface="Calibri"/>
      <a:font script="Cyrl" typeface="Calibri"/>
      <a:font script="Jpan" typeface="HG創英角ｺﾞｼｯｸUB"/>
      <a:font script="Hang" typeface="HY얕은샘물M"/>
      <a:font script="Hans" typeface="华文仿宋"/>
      <a:font script="Hant" typeface="微軟正黑體"/>
      <a:font script="Arab" typeface="Arial"/>
      <a:font script="Hebr" typeface="Levenim MT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inorFont>
  </a:fontScheme>
  <a:fmtScheme name="Паркет">
    <a:fillStyleLst>
      <a:solidFill>
        <a:schemeClr val="phClr"/>
      </a:solidFill>
      <a:gradFill rotWithShape="1">
        <a:gsLst>
          <a:gs pos="0">
            <a:schemeClr val="phClr">
              <a:tint val="79000"/>
              <a:satMod val="180000"/>
            </a:schemeClr>
          </a:gs>
          <a:gs pos="65000">
            <a:schemeClr val="phClr">
              <a:tint val="52000"/>
              <a:satMod val="250000"/>
            </a:schemeClr>
          </a:gs>
          <a:gs pos="100000">
            <a:schemeClr val="phClr">
              <a:tint val="29000"/>
              <a:satMod val="300000"/>
            </a:schemeClr>
          </a:gs>
        </a:gsLst>
        <a:lin ang="16200000" scaled="0"/>
      </a:gradFill>
      <a:gradFill rotWithShape="1">
        <a:gsLst>
          <a:gs pos="0">
            <a:schemeClr val="phClr">
              <a:shade val="15000"/>
              <a:satMod val="180000"/>
            </a:schemeClr>
          </a:gs>
          <a:gs pos="50000">
            <a:schemeClr val="phClr">
              <a:shade val="45000"/>
              <a:satMod val="170000"/>
            </a:schemeClr>
          </a:gs>
          <a:gs pos="70000">
            <a:schemeClr val="phClr">
              <a:tint val="99000"/>
              <a:shade val="65000"/>
              <a:satMod val="155000"/>
            </a:schemeClr>
          </a:gs>
          <a:gs pos="100000">
            <a:schemeClr val="phClr">
              <a:tint val="95500"/>
              <a:shade val="100000"/>
              <a:satMod val="15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/>
        </a:solidFill>
        <a:prstDash val="solid"/>
      </a:ln>
      <a:ln w="15875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63500" dist="25400" dir="5400000" rotWithShape="0">
            <a:srgbClr val="000000">
              <a:alpha val="43000"/>
            </a:srgbClr>
          </a:outerShdw>
        </a:effectLst>
      </a:effectStyle>
      <a:effectStyle>
        <a:effectLst>
          <a:outerShdw blurRad="63500" dist="25400" dir="5400000" rotWithShape="0">
            <a:srgbClr val="000000">
              <a:alpha val="43000"/>
            </a:srgbClr>
          </a:outerShdw>
        </a:effectLst>
        <a:scene3d>
          <a:camera prst="orthographicFront">
            <a:rot lat="0" lon="0" rev="0"/>
          </a:camera>
          <a:lightRig rig="brightRoom" dir="t">
            <a:rot lat="0" lon="0" rev="8700000"/>
          </a:lightRig>
        </a:scene3d>
        <a:sp3d contourW="12700" prstMaterial="dkEdge">
          <a:bevelT w="0" h="0" prst="relaxedInset"/>
          <a:contourClr>
            <a:schemeClr val="phClr">
              <a:shade val="65000"/>
              <a:satMod val="150000"/>
            </a:schemeClr>
          </a:contourClr>
        </a:sp3d>
      </a:effectStyle>
      <a:effectStyle>
        <a:effectLst>
          <a:outerShdw blurRad="63500" dist="25400" dir="5400000" rotWithShape="0">
            <a:srgbClr val="000000">
              <a:alpha val="43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13200000"/>
          </a:lightRig>
        </a:scene3d>
        <a:sp3d prstMaterial="dkEdge">
          <a:bevelT w="63500" h="50800" prst="relaxedInset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85000"/>
              <a:shade val="95000"/>
              <a:satMod val="200000"/>
            </a:schemeClr>
          </a:gs>
          <a:gs pos="53000">
            <a:schemeClr val="phClr">
              <a:shade val="60000"/>
              <a:satMod val="220000"/>
            </a:schemeClr>
          </a:gs>
          <a:gs pos="100000">
            <a:schemeClr val="phClr">
              <a:shade val="45000"/>
              <a:satMod val="220000"/>
            </a:schemeClr>
          </a:gs>
        </a:gsLst>
        <a:lin ang="16200000" scaled="0"/>
      </a:gradFill>
      <a:gradFill rotWithShape="1">
        <a:gsLst>
          <a:gs pos="0">
            <a:schemeClr val="phClr">
              <a:tint val="83000"/>
              <a:shade val="97000"/>
              <a:satMod val="230000"/>
            </a:schemeClr>
          </a:gs>
          <a:gs pos="100000">
            <a:schemeClr val="phClr">
              <a:shade val="35000"/>
              <a:satMod val="250000"/>
            </a:schemeClr>
          </a:gs>
        </a:gsLst>
        <a:path path="circle">
          <a:fillToRect l="15000" t="50000" r="85000" b="60000"/>
        </a:path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FCF62C811153A746A7846127A5B7E07D" ma:contentTypeVersion="0" ma:contentTypeDescription="Создание документа." ma:contentTypeScope="" ma:versionID="3db4f1f9d85d689f2675fbeec8d86260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0D2295E-DD2A-481E-AC2B-C9CF54B6417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78801B33-D4C7-408E-894C-F8FB61337E3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D378280-6D61-4B0A-9A2E-2F16A5DE35ED}">
  <ds:schemaRefs>
    <ds:schemaRef ds:uri="http://purl.org/dc/elements/1.1/"/>
    <ds:schemaRef ds:uri="http://purl.org/dc/dcmitype/"/>
    <ds:schemaRef ds:uri="http://schemas.openxmlformats.org/package/2006/metadata/core-properties"/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microsoft.com/office/infopath/2007/PartnerControl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1238</TotalTime>
  <Words>1032</Words>
  <Application>Microsoft Office PowerPoint</Application>
  <PresentationFormat>Экран (4:3)</PresentationFormat>
  <Paragraphs>109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5" baseType="lpstr">
      <vt:lpstr>Calibri</vt:lpstr>
      <vt:lpstr>Century Gothic</vt:lpstr>
      <vt:lpstr>Liberation Serif</vt:lpstr>
      <vt:lpstr>Times New Roman</vt:lpstr>
      <vt:lpstr>Wingdings 3</vt:lpstr>
      <vt:lpstr>Сектор</vt:lpstr>
      <vt:lpstr> ОТЧЕТ О ВЫПОЛНЕНИИ ПЛАНА МЕРОПРИЯТИЙ ПО ПРОТИВОДЕЙСТВИЮ КОРРУПЦИИ В 2022 году ВЕРХНЕСАЛДИНСКИЙ ГОРОДСКОЙ ОКРУГ   </vt:lpstr>
      <vt:lpstr>План мероприятий по противодействию коррупции на 2021 – 2024 годы, утвержден постановлением администрации Верхнесалдинского городского округа от 28.12.2020 № 3273 «Об утверждении лана мероприятий по противодействию коррупции в Верхнесалдинском городском округе на 2021-2024 годы» (с изменениями Постановление Администрации от 08.09.2021 № 2304)   В целях реализации положений законодательства Российской Федерации, подпункта «Б» пункта 3 Указа Президента Российской Федерации от 16 августа 2021 года № 478 «О национальном плане противодействия коррупции на 2021 – 2024 годы» и законодательства Свердловской области по вопросам противодействия коррупции, руководствуясь Уставом Верхнесалдинского городского округа, ПОСТАНОВЛЯЮ: 1.Утвердить План мероприятий по противодействию коррупции в Верхнесалдинском городском округе на 2021- 2024 годы. 2.Ответственным исполнителям Плана мероприятий по противодействию коррупции на 2018-2020 годы (далее-план) обеспечить своевременное выполнение мероприятий и представление докладов (нарастающим итогом) один раз в полугодие в группу по кадровому обеспечению администрации Верхнесалдинского городского округа до 10 июля отчетного периода и 11 января года, следующего за отчетным. 3.Настоящее постановление опубликовать в официальном печатном издании «Салдинская газета» и разместить на официальном сайте Верхнесалдинского городского округа http://www.v-salda.ru. 4.Настоящее постановление вступает в силу с момента его подписания. 5.Контроль за исполнением настоящего постановления оставляю за собой     Глава Верхнесалдинского городского округа                                                                                                  К.Н. Носков  </vt:lpstr>
      <vt:lpstr>Презентация PowerPoint</vt:lpstr>
      <vt:lpstr>Презентация PowerPoint</vt:lpstr>
      <vt:lpstr>       Деятельность комиссии по служебному поведению и урегулированию    конфликта интересов  ВЕРХНЕСАЛДИНСКОГО городского округа Количество имеющихся комиссий по соблюдению требований к служебному поведению и урегулированию конфликта интересов: в 2018 году – 5 комиссий в 2019 году – 4 комиссии В 2020 году – 4 комиссии в 2021 году – 4 комиссии в 2022 году – 5 комиссий Количество проведенных заседаний комиссии : в 2018 году – 9 заседаний в 2019 году- 13 заседаний в 2020 году – 15 заседаний в 2021 году – 4 заседания в 2022 году – 11 заседаний Количество служащих, в отношении которых рассмотрены материалы: в 2018 году- 9 муниципальных служащих в 2019 году – 24 муниципальных служащих В 2020 году – 34 муниципальных служащих в 2021 году – 5 муниципальных служащих в 2022 году -  5 муниципальных служащих Установлено: в 2018 году – 0 нарушений в 2019 году – 1 нарушение В 2020 году – 1 нарушение в 2021 году – 1 нарушение в 2022 году – 1 нарушение Привлечено по решениям комиссии: в 2018 году – 0 муниципальных служащих  в 2019 году – 1 муниципальный служащий в 2020 году – 1 муниципальный служащий в 2021 году – 1 муниципальный служащий в 2022 году – 1 муниципальный служащий</vt:lpstr>
      <vt:lpstr>Деятельность комиссии По КООРДИНАЦИИ РАБОТЫ ПО ПРОТИВОДЕЙСТВИЮ КОРРУПЦИИ в  ВЕРХНЕСАЛДИНСКОМ ГОРОДСКОМ ОКРУГЕ</vt:lpstr>
      <vt:lpstr>Организация приема сведений о доходах, расходах, об имуществе и обязательствах имущественного характера муниципальными служащими Верхнесалдинского городского округа</vt:lpstr>
      <vt:lpstr>Наполнение сайта Комиссии по координации работы по противодействию коррупции</vt:lpstr>
      <vt:lpstr>9 декабря – Международный ДЕНЬ борьбы с КОРРУПЦИЕй</vt:lpstr>
    </vt:vector>
  </TitlesOfParts>
  <Company>3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 по плану мероприятий</dc:title>
  <dc:creator>КалигинаЛВ</dc:creator>
  <cp:lastModifiedBy>user</cp:lastModifiedBy>
  <cp:revision>141</cp:revision>
  <dcterms:created xsi:type="dcterms:W3CDTF">2019-06-21T08:46:11Z</dcterms:created>
  <dcterms:modified xsi:type="dcterms:W3CDTF">2023-01-15T09:27:33Z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0x010100FCF62C811153A746A7846127A5B7E07D</vt:lpwstr>
  </property>
</Properties>
</file>