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5" r:id="rId4"/>
  </p:sldMasterIdLst>
  <p:sldIdLst>
    <p:sldId id="257" r:id="rId5"/>
    <p:sldId id="265" r:id="rId6"/>
    <p:sldId id="259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7F7B5B7-4318-4A6A-933F-6654B8F4669D}">
          <p14:sldIdLst>
            <p14:sldId id="257"/>
          </p14:sldIdLst>
        </p14:section>
        <p14:section name="Раздел без заголовка" id="{7CD530C5-F429-4FBE-8359-A6D0246BA1F5}">
          <p14:sldIdLst>
            <p14:sldId id="265"/>
            <p14:sldId id="259"/>
            <p14:sldId id="264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199116161616161E-2"/>
          <c:y val="4.5115404040404039E-2"/>
          <c:w val="0.61615643939393938"/>
          <c:h val="0.7833328282828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6035353535353829E-3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24114416"/>
        <c:axId val="124240672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выполнено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FFF96"/>
              </a:solidFill>
            </c:spPr>
          </c:dPt>
          <c:dLbls>
            <c:dLbl>
              <c:idx val="0"/>
              <c:layout>
                <c:manualLayout>
                  <c:x val="2.6464646464646464E-4"/>
                  <c:y val="9.119015151515151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61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6E-7"/>
                  <c:y val="7.58171717171717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4\7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157</c:v>
                </c:pt>
                <c:pt idx="1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24241792"/>
        <c:axId val="124241232"/>
      </c:barChart>
      <c:catAx>
        <c:axId val="12411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240672"/>
        <c:crosses val="autoZero"/>
        <c:auto val="1"/>
        <c:lblAlgn val="ctr"/>
        <c:lblOffset val="100"/>
        <c:noMultiLvlLbl val="0"/>
      </c:catAx>
      <c:valAx>
        <c:axId val="124240672"/>
        <c:scaling>
          <c:orientation val="minMax"/>
          <c:max val="4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24114416"/>
        <c:crosses val="autoZero"/>
        <c:crossBetween val="between"/>
        <c:majorUnit val="10"/>
        <c:minorUnit val="2"/>
      </c:valAx>
      <c:valAx>
        <c:axId val="124241232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24241792"/>
        <c:crosses val="max"/>
        <c:crossBetween val="between"/>
      </c:valAx>
      <c:catAx>
        <c:axId val="124241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241232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759AA5">
        <a:alpha val="64000"/>
      </a:srgbClr>
    </a:solidFill>
  </c:spPr>
  <c:txPr>
    <a:bodyPr/>
    <a:lstStyle/>
    <a:p>
      <a:pPr>
        <a:defRPr sz="2400" b="1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0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1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8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6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7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6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6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9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7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BE553B-5BE4-456B-98BD-F3258D70E5D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3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325"/>
            <a:ext cx="6480175" cy="43227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95723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Liberation Serif" panose="02020603050405020304" pitchFamily="18" charset="0"/>
              </a:rPr>
              <a:t/>
            </a:r>
            <a:br>
              <a:rPr lang="ru-RU" sz="2800" dirty="0">
                <a:latin typeface="Liberation Serif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ОТЧЕТ О ВЫПОЛНЕНИИ ПЛАНА МЕРОПРИЯТИЙ ПО ПРОТИВОДЕЙСТВИЮ КОРРУПЦИИ В 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5400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году</a:t>
            </a:r>
            <a:b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b="1" i="1" dirty="0">
                <a:solidFill>
                  <a:schemeClr val="bg1"/>
                </a:solidFill>
                <a:latin typeface="Liberation Serif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ЕРХНЕСАЛДИНСКИЙ ГОРОДСКОЙ ОКРУГ </a:t>
            </a:r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004"/>
            <a:ext cx="8435280" cy="61293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</a:t>
            </a:r>
            <a:b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ПОСТАНОВЛЯЮ: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1.Утвердить План мероприятий по противодействию коррупции в Верхнесалдинском городском округе на 2021- 2024 годы.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3.Настоящее постановление опубликовать в официальном печатном издании «</a:t>
            </a:r>
            <a:r>
              <a:rPr lang="ru-RU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Салдинская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газета» и разместить на официальном сайте Верхнесалдинского городского округа 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www.v-salda.ru.</a:t>
            </a:r>
            <a:b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вступает в силу с момента его подписания.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за исполнением настоящего постановления оставляю за собой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Верхнесалдинского городского округа                                                                                                  К.Н. Носков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66678"/>
              </p:ext>
            </p:extLst>
          </p:nvPr>
        </p:nvGraphicFramePr>
        <p:xfrm>
          <a:off x="323528" y="792881"/>
          <a:ext cx="8640960" cy="6888158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tx1"/>
                </a:solidFill>
              </a:tblPr>
              <a:tblGrid>
                <a:gridCol w="504056"/>
                <a:gridCol w="2989320"/>
                <a:gridCol w="3280764"/>
                <a:gridCol w="1866820"/>
              </a:tblGrid>
              <a:tr h="54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п./ п.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запланированных мероприятий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Выполнено мероприятий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вывод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1. Выполнение Национального плана противодействия коррупции на 2018-2020 годы, утвержденного Указом Президента Российской Федерации от 29 июня 2018 года № 378 «О национальном плане противодействия коррупции на 2018-2020 годы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2.Мероприятия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правовому обеспечению противодействия коррупции и повышению результативности антикоррупционной экспертизы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по совершенствованию муниципального управления в целях предупреждения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4 .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мониторинга эффективности противодействия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5. Совершенствование работы подразделений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кадровых служб по профилактике коррупционных и иных правонарушений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6 . Противодействие коррупции в сфере управления и распоряжения муниципальной собственностью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7. Противодействие коррупции в бюджетной сфере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8. Обеспечение открытости деятельности органов местного самоуправления, обеспечение права граждан на доступ информации о деятельности органов местного самоуправления в сфере противодействия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коррупции. Антикоррупционное просвещение. Участие институтов гражданского общества в противодействии коррупции.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7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9. Организационное обеспечение деятельности по противодействию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 10. Исполнение мероприятий Национального плана противодействия коррупции на 2021-2024 годы, утвержденного Указом Президента Российской Федерации от 16 августа 2021 года № 478 «О национальном плане противодействия коррупции на 2021-2024 годы»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Выполнены в полном объеме,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116632"/>
            <a:ext cx="878497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                                                                          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плана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</a:t>
            </a:r>
            <a:b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Верхнесалдинском городском округе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710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01208"/>
            <a:ext cx="8496944" cy="1047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Вывод: Из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мероприятия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Плана, запланированных к выполнению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 2021 году,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выполнено </a:t>
            </a:r>
            <a:r>
              <a:rPr lang="ru-RU" dirty="0" smtClean="0">
                <a:solidFill>
                  <a:schemeClr val="bg1"/>
                </a:solidFill>
                <a:latin typeface="Liberation Serif"/>
                <a:ea typeface="Times New Roman"/>
                <a:cs typeface="Times New Roman"/>
              </a:rPr>
              <a:t>61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 мероприятие,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из них выполнено в полном объеме в установленные сроки –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мероприятие (100 </a:t>
            </a:r>
            <a:r>
              <a:rPr lang="en-US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%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164148" cy="73536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898536"/>
              </p:ext>
            </p:extLst>
          </p:nvPr>
        </p:nvGraphicFramePr>
        <p:xfrm>
          <a:off x="683568" y="1035054"/>
          <a:ext cx="79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013576" cy="5976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служебному поведению и урегулированию    конфликта интересов  ВЕРХНЕСАЛДИНСКОГО городского округа</a:t>
            </a:r>
            <a:b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Количество имеющихся комиссий по соблюдению требований к служебному поведению и урегулированию конфликта интересов:</a:t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2018 году </a:t>
            </a: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– 5 комиссий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2019 году – 4 комиссии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2020 году – 4 комиссии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2021 году – 4 комиссии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Количество проведенных заседаний комиссии :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2018 году – 9 заседаний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2019 году- 13 заседаний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2020 году – 15 заседаний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2021 году – 4 заседания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Количество служащих, в отношении которых рассмотрены материалы: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2018 году- 9 муниципальных служащих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2019 году – 24 муниципальных служащих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2020 году – 34 муниципальных служащих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2021 году – 5 муниципальных служащих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Установлено: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2018 году – 0 нарушений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2019 году – 1 нарушение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2020 году – 1 нарушение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2021 году – 1 нарушение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Привлечено по решениям комиссии:</a:t>
            </a:r>
            <a:br>
              <a:rPr lang="ru-RU" sz="1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 2018 году – 0 муниципальных служащих 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2019 году – 1 муниципальный служащий</a:t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2020 году – 1 муниципальный служащий</a:t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2021 году – 1 муниципальный служащий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27584" y="-603448"/>
            <a:ext cx="7789168" cy="2448272"/>
          </a:xfrm>
        </p:spPr>
        <p:txBody>
          <a:bodyPr>
            <a:normAutofit/>
          </a:bodyPr>
          <a:lstStyle/>
          <a:p>
            <a:pPr algn="ctr"/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КООРДИНАЦИИ РАБОТЫ ПО ПРОТИВОДЕЙСТВИЮ КОРРУПЦИИ в </a:t>
            </a:r>
            <a:b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ВЕРХНЕСАЛДИНСКОМ ГОРОДСКОМ ОКРУГЕ</a:t>
            </a:r>
            <a:endParaRPr lang="ru-RU" sz="1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827584" y="2564904"/>
            <a:ext cx="7560840" cy="237477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В 2019 году проведено 4 заседания комиссии по координации работы по противодействию коррупции, на которых в соответствии с планом ее работы рассмотрено 19 вопросов, заслушаны 1 руководитель функционального органа, 14 руководителей муниципальных предприятий и учреждений. 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В 2020 году проведено 4 заседания комиссии по координации работы по координации работы по противодействию коррупции, на которых в соответствии с планом ее работы рассмотрено 20 вопросов. Во исполнении требований статьи 13.3 Закона № 273 –ФЗ « О противодействии коррупции».</a:t>
            </a:r>
          </a:p>
          <a:p>
            <a:pPr algn="just"/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2021 </a:t>
            </a:r>
            <a:r>
              <a:rPr lang="ru-RU" sz="1200" b="1" dirty="0">
                <a:solidFill>
                  <a:schemeClr val="bg1"/>
                </a:solidFill>
              </a:rPr>
              <a:t>году проведено 4 заседания комиссии по координации работы по координации работы по противодействию коррупции, на которых в соответствии с планом ее работы рассмотрено </a:t>
            </a:r>
            <a:r>
              <a:rPr lang="ru-RU" sz="1200" b="1" dirty="0" smtClean="0">
                <a:solidFill>
                  <a:schemeClr val="bg1"/>
                </a:solidFill>
              </a:rPr>
              <a:t>22 вопроса. </a:t>
            </a:r>
            <a:r>
              <a:rPr lang="ru-RU" sz="1200" b="1" dirty="0">
                <a:solidFill>
                  <a:schemeClr val="bg1"/>
                </a:solidFill>
              </a:rPr>
              <a:t>Во исполнении требований статьи 13.3 Закона № 273 –ФЗ « О противодействии коррупции».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>
                <a:solidFill>
                  <a:schemeClr val="bg1"/>
                </a:solidFill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</a:rPr>
              <a:t>2021годы </a:t>
            </a:r>
            <a:r>
              <a:rPr lang="ru-RU" sz="1200" b="1" dirty="0">
                <a:solidFill>
                  <a:schemeClr val="bg1"/>
                </a:solidFill>
              </a:rPr>
              <a:t>заслушаны следующие руководители: 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МБУ «Служба городского хозяйства»;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«Служба субсидий»;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«Центр закупок»;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МБУ ДО «Центр Детского творчества»;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«Управление гражданской защиты»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Центральная аптека № 42;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- МКУ </a:t>
            </a:r>
            <a:r>
              <a:rPr lang="ru-RU" sz="1200" b="1" dirty="0">
                <a:solidFill>
                  <a:schemeClr val="bg1"/>
                </a:solidFill>
              </a:rPr>
              <a:t>«Молодежный Центр</a:t>
            </a:r>
            <a:r>
              <a:rPr lang="ru-RU" sz="1200" b="1" dirty="0" smtClean="0">
                <a:solidFill>
                  <a:schemeClr val="bg1"/>
                </a:solidFill>
              </a:rPr>
              <a:t>»;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- МКУ «Централизованная бухгалтерия»</a:t>
            </a:r>
            <a:endParaRPr lang="ru-RU" sz="1200" b="1" dirty="0">
              <a:solidFill>
                <a:schemeClr val="bg1"/>
              </a:solidFill>
            </a:endParaRPr>
          </a:p>
          <a:p>
            <a:r>
              <a:rPr lang="ru-RU" sz="1200" b="1" dirty="0">
                <a:solidFill>
                  <a:schemeClr val="bg1"/>
                </a:solidFill>
              </a:rPr>
              <a:t>- 7 руководителей культуры.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Протоколы заседаний Комиссии размещаются на официальном сайте Верхнесалдинского 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8442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217552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округа</a:t>
            </a:r>
            <a:endParaRPr lang="ru-RU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7855024" cy="172670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В </a:t>
            </a:r>
            <a:r>
              <a:rPr lang="ru-RU" sz="1400" b="1" dirty="0" smtClean="0">
                <a:solidFill>
                  <a:schemeClr val="bg1"/>
                </a:solidFill>
              </a:rPr>
              <a:t> 2021 </a:t>
            </a:r>
            <a:r>
              <a:rPr lang="ru-RU" sz="1400" b="1" dirty="0">
                <a:solidFill>
                  <a:schemeClr val="bg1"/>
                </a:solidFill>
              </a:rPr>
              <a:t>году организовано представление сведений о доходах, расходах, об имуществе и обязательствах имущественного характера муниципальными служащими Верхнесалдинского городского округа.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Проводилась разъяснительная работа и давались индивидуальные консультации по заполнению справок о доходах, расходах, имуществе и обязательствах имущественного характера.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В декларационном периоде сведения о доходах, расходах, об имуществе и обязательствах имущественного характера за </a:t>
            </a:r>
            <a:r>
              <a:rPr lang="ru-RU" sz="1400" b="1" dirty="0" smtClean="0">
                <a:solidFill>
                  <a:schemeClr val="bg1"/>
                </a:solidFill>
              </a:rPr>
              <a:t>2020 </a:t>
            </a:r>
            <a:r>
              <a:rPr lang="ru-RU" sz="1400" b="1" dirty="0">
                <a:solidFill>
                  <a:schemeClr val="bg1"/>
                </a:solidFill>
              </a:rPr>
              <a:t>год представили 77 муниципальных служащих Верхнесалдинского городского округа (100%) в соответствии с Перечнем должностей муниципальной службы с коррупционными рисками.</a:t>
            </a:r>
          </a:p>
        </p:txBody>
      </p:sp>
    </p:spTree>
    <p:extLst>
      <p:ext uri="{BB962C8B-B14F-4D97-AF65-F5344CB8AC3E}">
        <p14:creationId xmlns:p14="http://schemas.microsoft.com/office/powerpoint/2010/main" val="37428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077200" cy="289560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Наполнение сайта Комиссии по координации работы по противодействию коррупции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7566992" cy="295084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Актуальная информация по антикоррупционной деятельности своевременно размещается в разделе «Противодействие коррупции». Также в этом разделе размещены материалы по антикоррупционной деятельности (нормативные правовые и иные акты в сфере противодействия коррупции; ведомственные нормативные правовые акты; независимая антикоррупционная экспертиза проектов нормативных правовых актов; методические материалы; формы, бланки, примеры заполнения; сведения о доходах, об имуществе и обязательствах имущественного характера; деятельность Комиссии по соблюдению требований к служебному поведению государственных служащих и урегулированию конфликта интересов; доклады, отчеты, обзоры, статистическая информация; часто задаваемые вопросы; обратная связь для сообщений о фактах коррупции и др.).</a:t>
            </a:r>
          </a:p>
          <a:p>
            <a:pPr algn="just"/>
            <a:r>
              <a:rPr lang="ru-RU" sz="1200" b="1" dirty="0">
                <a:solidFill>
                  <a:schemeClr val="bg1"/>
                </a:solidFill>
              </a:rPr>
              <a:t>    Раздел «Противодействие коррупции»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правонарушений,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1091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131142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 – Международный ДЕНЬ борьбы с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КОРРУПЦИЕй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920880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 рамках празднования Международного дня борьбы с коррупцией был организован конкурс журналистских материалов «Перо против коррупции 2021» на территории Верхнесалдинского городского округа. К участию приглашались жители Верхнесалдинского городского округа в возрасте от 12 до 30 лет.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Организаторы конкурса – администрация Верхнесалдинского городского округа, МКУ «Молодежный центр» и территориальная комиссия Верхнесалдинского района по делам несовершеннолетних и защите их прав.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Цель мероприятия – стимулирование активности молодого поколения в освещении проблемы противодействия коррупции в обществе, повышение правовой грамотности населения, воспитание антикоррупционного сознания граждан.</a:t>
            </a:r>
          </a:p>
          <a:p>
            <a:pPr algn="just"/>
            <a:r>
              <a:rPr lang="ru-RU" b="1" smtClean="0">
                <a:solidFill>
                  <a:schemeClr val="bg1"/>
                </a:solidFill>
              </a:rPr>
              <a:t>10 декабря 2021 </a:t>
            </a:r>
            <a:r>
              <a:rPr lang="ru-RU" b="1" dirty="0" smtClean="0">
                <a:solidFill>
                  <a:schemeClr val="bg1"/>
                </a:solidFill>
              </a:rPr>
              <a:t>года в администрации Верхнесалдинского городского округа подведены результаты конкурса и проведено награждение участников конкурса журналистских материалов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0297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62C811153A746A7846127A5B7E07D" ma:contentTypeVersion="0" ma:contentTypeDescription="Создание документа." ma:contentTypeScope="" ma:versionID="3db4f1f9d85d689f2675fbeec8d862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801B33-D4C7-408E-894C-F8FB61337E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D2295E-DD2A-481E-AC2B-C9CF54B64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378280-6D61-4B0A-9A2E-2F16A5DE35E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1227</TotalTime>
  <Words>991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Liberation Serif</vt:lpstr>
      <vt:lpstr>Times New Roman</vt:lpstr>
      <vt:lpstr>Wingdings 3</vt:lpstr>
      <vt:lpstr>Сектор</vt:lpstr>
      <vt:lpstr> ОТЧЕТ О ВЫПОЛНЕНИИ ПЛАНА МЕРОПРИЯТИЙ ПО ПРОТИВОДЕЙСТВИЮ КОРРУПЦИИ В 2021 году ВЕРХНЕСАЛДИНСКИЙ ГОРОДСКОЙ ОКРУГ   </vt:lpstr>
      <vt:lpstr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   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 ПОСТАНОВЛЯЮ: 1.Утвердить План мероприятий по противодействию коррупции в Верхнесалдинском городском округе на 2021- 2024 годы. 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 3.Настоящее постановление опубликовать в официальном печатном издании «Салдинская газета» и разместить на официальном сайте Верхнесалдинского городского округа http://www.v-salda.ru. 4.Настоящее постановление вступает в силу с момента его подписания. 5.Контроль за исполнением настоящего постановления оставляю за собой     Глава Верхнесалдинского городского округа                                                                                                  К.Н. Носков  </vt:lpstr>
      <vt:lpstr>Презентация PowerPoint</vt:lpstr>
      <vt:lpstr>Презентация PowerPoint</vt:lpstr>
      <vt:lpstr>       Деятельность комиссии по служебному поведению и урегулированию    конфликта интересов  ВЕРХНЕСАЛДИНСКОГО городского округа Количество имеющихся комиссий по соблюдению требований к служебному поведению и урегулированию конфликта интересов: в 2018 году – 5 комиссий в 2019 году – 4 комиссии В 2020 году – 4 комиссии в 2021 году – 4 комиссии Количество проведенных заседаний комиссии : в 2018 году – 9 заседаний в 2019 году- 13 заседаний в 2020 году – 15 заседаний в 2021 году – 4 заседания Количество служащих, в отношении которых рассмотрены материалы: в 2018 году- 9 муниципальных служащих в 2019 году – 24 муниципальных служащих В 2020 году – 34 муниципальных служащих в 2021 году – 5 муниципальных служащих Установлено: в 2018 году – 0 нарушений в 2019 году – 1 нарушение В 2020 году – 1 нарушение в 2021 году – 1 нарушение Привлечено по решениям комиссии: в 2018 году – 0 муниципальных служащих  в 2019 году – 1 муниципальный служащий в 2020 году – 1 муниципальный служащий в 2021 году – 1 муниципальный служащий</vt:lpstr>
      <vt:lpstr>Деятельность комиссии По КООРДИНАЦИИ РАБОТЫ ПО ПРОТИВОДЕЙСТВИЮ КОРРУПЦИИ в  ВЕРХНЕСАЛДИНСКОМ ГОРОДСКОМ ОКРУГЕ</vt:lpstr>
      <vt:lpstr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округа</vt:lpstr>
      <vt:lpstr>Наполнение сайта Комиссии по координации работы по противодействию коррупции</vt:lpstr>
      <vt:lpstr>9 декабря – Международный ДЕНЬ борьбы с КОРРУПЦИЕй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плану мероприятий</dc:title>
  <dc:creator>КалигинаЛВ</dc:creator>
  <cp:lastModifiedBy>user</cp:lastModifiedBy>
  <cp:revision>139</cp:revision>
  <dcterms:created xsi:type="dcterms:W3CDTF">2019-06-21T08:46:11Z</dcterms:created>
  <dcterms:modified xsi:type="dcterms:W3CDTF">2022-01-15T12:39:14Z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0x010100FCF62C811153A746A7846127A5B7E07D</vt:lpwstr>
  </property>
</Properties>
</file>