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5" r:id="rId4"/>
  </p:sldMasterIdLst>
  <p:sldIdLst>
    <p:sldId id="257" r:id="rId5"/>
    <p:sldId id="265" r:id="rId6"/>
    <p:sldId id="259" r:id="rId7"/>
    <p:sldId id="264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7F7B5B7-4318-4A6A-933F-6654B8F4669D}">
          <p14:sldIdLst>
            <p14:sldId id="257"/>
          </p14:sldIdLst>
        </p14:section>
        <p14:section name="Раздел без заголовка" id="{7CD530C5-F429-4FBE-8359-A6D0246BA1F5}">
          <p14:sldIdLst>
            <p14:sldId id="265"/>
            <p14:sldId id="259"/>
            <p14:sldId id="264"/>
            <p14:sldId id="266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F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199116161616161E-2"/>
          <c:y val="4.5115404040404039E-2"/>
          <c:w val="0.61615643939393938"/>
          <c:h val="0.783332828282828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3FFF96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1.6035353535353829E-3"/>
                  <c:y val="3.20707070707070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Лист1!$B$2:$C$2</c:f>
              <c:strCache>
                <c:ptCount val="2"/>
                <c:pt idx="0">
                  <c:v>Кол-во</c:v>
                </c:pt>
                <c:pt idx="1">
                  <c:v>%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166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7"/>
        <c:axId val="190937648"/>
        <c:axId val="121024448"/>
      </c:barChart>
      <c:barChart>
        <c:barDir val="col"/>
        <c:grouping val="clustered"/>
        <c:varyColors val="0"/>
        <c:ser>
          <c:idx val="1"/>
          <c:order val="1"/>
          <c:tx>
            <c:strRef>
              <c:f>Лист1!$A$4</c:f>
              <c:strCache>
                <c:ptCount val="1"/>
                <c:pt idx="0">
                  <c:v>выполнено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3FFF96"/>
              </a:solidFill>
            </c:spPr>
          </c:dPt>
          <c:dLbls>
            <c:dLbl>
              <c:idx val="0"/>
              <c:layout>
                <c:manualLayout>
                  <c:x val="2.6464646464646464E-4"/>
                  <c:y val="9.11901515151515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626262626262626E-7"/>
                  <c:y val="7.581717171717171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100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\4\7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Лист1!$B$2:$C$2</c:f>
              <c:strCache>
                <c:ptCount val="2"/>
                <c:pt idx="0">
                  <c:v>Кол-во</c:v>
                </c:pt>
                <c:pt idx="1">
                  <c:v>%</c:v>
                </c:pt>
              </c:strCache>
            </c:strRef>
          </c:cat>
          <c:val>
            <c:numRef>
              <c:f>Лист1!$B$4:$C$4</c:f>
              <c:numCache>
                <c:formatCode>General</c:formatCode>
                <c:ptCount val="2"/>
                <c:pt idx="0">
                  <c:v>157</c:v>
                </c:pt>
                <c:pt idx="1">
                  <c:v>94.6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7"/>
        <c:axId val="188275168"/>
        <c:axId val="121027248"/>
      </c:barChart>
      <c:catAx>
        <c:axId val="190937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1024448"/>
        <c:crosses val="autoZero"/>
        <c:auto val="1"/>
        <c:lblAlgn val="ctr"/>
        <c:lblOffset val="100"/>
        <c:noMultiLvlLbl val="0"/>
      </c:catAx>
      <c:valAx>
        <c:axId val="121024448"/>
        <c:scaling>
          <c:orientation val="minMax"/>
          <c:max val="47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190937648"/>
        <c:crosses val="autoZero"/>
        <c:crossBetween val="between"/>
        <c:majorUnit val="10"/>
        <c:minorUnit val="2"/>
      </c:valAx>
      <c:valAx>
        <c:axId val="121027248"/>
        <c:scaling>
          <c:orientation val="minMax"/>
          <c:max val="1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188275168"/>
        <c:crosses val="max"/>
        <c:crossBetween val="between"/>
      </c:valAx>
      <c:catAx>
        <c:axId val="1882751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027248"/>
        <c:crosses val="autoZero"/>
        <c:auto val="1"/>
        <c:lblAlgn val="ctr"/>
        <c:lblOffset val="100"/>
        <c:noMultiLvlLbl val="0"/>
      </c:catAx>
      <c:spPr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759AA5">
        <a:alpha val="64000"/>
      </a:srgbClr>
    </a:solidFill>
  </c:spPr>
  <c:txPr>
    <a:bodyPr/>
    <a:lstStyle/>
    <a:p>
      <a:pPr>
        <a:defRPr sz="2400" b="1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8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88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401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4129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8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666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177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260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347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5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38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70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56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4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69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89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57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4BE553B-5BE4-456B-98BD-F3258D70E5D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8381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325"/>
            <a:ext cx="6480175" cy="4322763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  <a:ln>
            <a:noFill/>
          </a:ln>
          <a:effectLst/>
          <a:ex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4995723"/>
          </a:xfrm>
          <a:solidFill>
            <a:schemeClr val="tx1"/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Liberation Serif" panose="02020603050405020304" pitchFamily="18" charset="0"/>
              </a:rPr>
              <a:t/>
            </a:r>
            <a:br>
              <a:rPr lang="ru-RU" sz="2800" dirty="0">
                <a:latin typeface="Liberation Serif" panose="02020603050405020304" pitchFamily="18" charset="0"/>
              </a:rPr>
            </a:br>
            <a:r>
              <a:rPr lang="ru-RU" b="1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>ОТЧЕТ О ВЫПОЛНЕНИИ ПЛАНА МЕРОПРИЯТИЙ ПО ПРОТИВОДЕЙСТВИЮ КОРРУПЦИИ В </a:t>
            </a:r>
            <a:r>
              <a:rPr lang="ru-RU" sz="4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ru-RU" sz="5400" b="1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>году</a:t>
            </a:r>
            <a:br>
              <a:rPr lang="ru-RU" b="1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</a:br>
            <a:r>
              <a:rPr lang="ru-RU" b="1" i="1" dirty="0">
                <a:solidFill>
                  <a:schemeClr val="bg1"/>
                </a:solidFill>
                <a:latin typeface="Liberation Serif" panose="02020603050405020304" pitchFamily="18" charset="0"/>
              </a:rPr>
              <a:t>В</a:t>
            </a:r>
            <a:r>
              <a:rPr lang="ru-RU" b="1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>ЕРХНЕСАЛДИНСКИЙ ГОРОДСКОЙ ОКРУГ </a:t>
            </a:r>
            <a:r>
              <a:rPr lang="ru-RU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/>
            </a:r>
            <a:br>
              <a:rPr lang="ru-RU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</a:br>
            <a:r>
              <a:rPr lang="ru-RU" dirty="0">
                <a:latin typeface="Liberation Serif" panose="02020603050405020304" pitchFamily="18" charset="0"/>
              </a:rPr>
              <a:t/>
            </a:r>
            <a:br>
              <a:rPr lang="ru-RU" dirty="0">
                <a:latin typeface="Liberation Serif" panose="02020603050405020304" pitchFamily="18" charset="0"/>
              </a:rPr>
            </a:b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34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8004"/>
            <a:ext cx="8435280" cy="61293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План мероприятий по противодействию коррупции на 2018 – 2020 годы, утвержден постановлением администрации Верхнесалдинского городского округа от 06.09.2018 № 2384 «Об утверждении лана мероприятий по противодействию коррупции в Верхнесалдинском городском округе на 2018-2020 годы»</a:t>
            </a:r>
            <a:br>
              <a:rPr lang="ru-RU" sz="1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реализации положений законодательства Российской Федерации, подпункта «Б» пункта 3 Указа Президента Российской Федерации от 29 июня 2018 года № 378 «О национальном плане противодействия коррупции на 2018 – 2020 годы» и законодательства Свердловской области по вопросам противодействия коррупции, руководствуясь Уставом Верхнесалдинского городского округа,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ПОСТАНОВЛЯЮ: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1.Утвердить План мероприятий по противодействию коррупции в Верхнесалдинском городском округе на 2018- 2020 годы.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2.Ответственным исполнителям Плана мероприятий по противодействию коррупции на 2018-2020 годы (далее-план) обеспечить своевременное выполнение мероприятий и представление докладов (нарастающим итогом) один раз в полугодие в группу по кадровому обеспечению администрации Верхнесалдинского городского округа до 10 июля отчетного периода и 11 января года, следующего за отчетным.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3.Настоящее постановление опубликовать в официальном печатном издании «</a:t>
            </a:r>
            <a:r>
              <a:rPr lang="ru-RU" sz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Салдинская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газета» и разместить на официальном сайте Верхнесалдинского городского округа </a:t>
            </a:r>
            <a: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www.v-salda.ru.</a:t>
            </a:r>
            <a:b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постановление вступает в силу с момента его подписания.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5.Контроль за исполнением настоящего постановления оставляю за собой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Верхнесалдинского городского округа                                                                                                  М.В. Савченко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0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86259"/>
              </p:ext>
            </p:extLst>
          </p:nvPr>
        </p:nvGraphicFramePr>
        <p:xfrm>
          <a:off x="323528" y="792881"/>
          <a:ext cx="8640960" cy="6116646"/>
        </p:xfrm>
        <a:graphic>
          <a:graphicData uri="http://schemas.openxmlformats.org/drawingml/2006/table">
            <a:tbl>
              <a:tblPr firstRow="1" firstCol="1" lastRow="1" lastCol="1" bandRow="1" bandCol="1">
                <a:solidFill>
                  <a:schemeClr val="tx1"/>
                </a:solidFill>
              </a:tblPr>
              <a:tblGrid>
                <a:gridCol w="504056"/>
                <a:gridCol w="2989320"/>
                <a:gridCol w="3280764"/>
                <a:gridCol w="1866820"/>
              </a:tblGrid>
              <a:tr h="540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№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п./ п.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запланированных мероприятий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Выполнено мероприятий 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вывод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3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1. Выполнение Национального плана противодействия коррупции на 2018-2020 годы, утвержденного Указом Президента Российской Федерации от 29 июня 2018 года № 378 «О национальном плане противодействия коррупции на 2018-2020 годы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238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06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2.Мероприятия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по правовому обеспечению противодействия коррупции и повышению результативности антикоррупционной экспертизы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3. 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Мероприятия по совершенствованию муниципального управления в целях предупреждения коррупции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4 .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Организация 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мониторинга эффективности противодействия коррупции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98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5. Совершенствование работы подразделений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кадровых служб по профилактике коррупционных и иных правонарушений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238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6 . Противодействие коррупции в сфере управления и распоряжения муниципальной собственностью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7. Противодействие коррупции в бюджетной сфере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3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8. Обеспечение открытости деятельности органов местного самоуправления, обеспечение права граждан на доступ информации о деятельности органов местного самоуправления в сфере противодействия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коррупции. Антикоррупционное просвещение. Участие институтов гражданского общества в противодействии коррупции.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87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9.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9. Организационное обеспечение деятельности по противодействию коррупции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238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9512" y="116632"/>
            <a:ext cx="8784976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                                                                           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выполнении плана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противодействию коррупции</a:t>
            </a:r>
            <a:b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Верхнесалдинском городском округе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2018-2020 годы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2018-2020 годах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7105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301208"/>
            <a:ext cx="8496944" cy="104797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Вывод: Из 47 мероприятий Плана, запланированных к выполнению 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в 2020 году, </a:t>
            </a:r>
            <a:r>
              <a:rPr lang="ru-RU" dirty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выполнено </a:t>
            </a:r>
            <a:r>
              <a:rPr lang="ru-RU" dirty="0">
                <a:solidFill>
                  <a:schemeClr val="bg1"/>
                </a:solidFill>
                <a:latin typeface="Liberation Serif"/>
                <a:ea typeface="Times New Roman"/>
                <a:cs typeface="Times New Roman"/>
              </a:rPr>
              <a:t>47</a:t>
            </a:r>
            <a:r>
              <a:rPr lang="ru-RU" dirty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 мероприятий, из них выполнено в полном объеме в установленные сроки – 47 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мероприятий (100 </a:t>
            </a:r>
            <a:r>
              <a:rPr lang="en-US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%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).</a:t>
            </a:r>
            <a:endParaRPr lang="ru-RU" sz="1600" dirty="0"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8640"/>
            <a:ext cx="6164148" cy="73536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4246850"/>
              </p:ext>
            </p:extLst>
          </p:nvPr>
        </p:nvGraphicFramePr>
        <p:xfrm>
          <a:off x="683568" y="1035054"/>
          <a:ext cx="792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855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963488"/>
            <a:ext cx="8013576" cy="5976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sz="2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Деятельность комиссии по служебному поведению и урегулированию    конфликта интересов  ВЕРХНЕСАЛДИНСКОГО городского округа</a:t>
            </a:r>
            <a:br>
              <a:rPr lang="ru-RU" sz="2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Количество имеющихся комиссий по соблюдению требований к служебному поведению и урегулированию конфликта интересов: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в 2018 году </a:t>
            </a: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– 5 комиссий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в 2019 году – 4 комиссии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В 2020 году – 4 комиссии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Количество проведенных заседаний комиссии :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в 2018 году – 9 заседаний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в 2019 году- 13 заседаний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в 2020 году – 15 заседаний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Количество служащих, в отношении которых рассмотрены материалы: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в 2018 году- 9 муниципальных служащих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в 2019 году – 24 муниципальных служащих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В 2020 году – 34 муниципальных служащих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Установлено: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в 2018 году – 0 нарушений</a:t>
            </a:r>
            <a:r>
              <a:rPr lang="ru-RU" sz="18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в 2019 году – 1 нарушение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В 2020 году – 1 нарушение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Привлечено по решениям комиссии:</a:t>
            </a:r>
            <a:br>
              <a:rPr lang="ru-RU" sz="18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в 2018 году – 0 муниципальных служащих </a:t>
            </a: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в 2019 году – 1 муниципальный служащий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в 2020 году – 1 муниципальный служащий</a:t>
            </a:r>
            <a:endParaRPr lang="ru-RU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3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27584" y="-603448"/>
            <a:ext cx="7789168" cy="2448272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Деятельность комиссии По КООРДИНАЦИИ РАБОТЫ ПО ПРОТИВОДЕЙСТВИЮ КОРРУПЦИИ в </a:t>
            </a:r>
            <a:br>
              <a:rPr lang="ru-RU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ВЕРХНЕСАЛДИНСКОМ ГОРОДСКОМ ОКРУГЕ</a:t>
            </a:r>
            <a:endParaRPr lang="ru-RU" sz="2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idx="1"/>
          </p:nvPr>
        </p:nvSpPr>
        <p:spPr>
          <a:xfrm>
            <a:off x="827584" y="2564904"/>
            <a:ext cx="7560840" cy="237477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>
                <a:solidFill>
                  <a:schemeClr val="bg1"/>
                </a:solidFill>
              </a:rPr>
              <a:t>В 2019 году проведено 4 заседания комиссии по координации работы по противодействию коррупции, на которых в соответствии с планом ее работы рассмотрено 19 вопросов, заслушаны 1 руководитель функционального органа, 14 руководителей муниципальных предприятий и учреждений. </a:t>
            </a:r>
            <a:endParaRPr lang="ru-RU" sz="12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1200" b="1" dirty="0" smtClean="0">
                <a:solidFill>
                  <a:schemeClr val="bg1"/>
                </a:solidFill>
              </a:rPr>
              <a:t>В 2020 году проведено 4 заседания комиссии по координации работы по координации работы по противодействию коррупции, на которых в соответствии с планом ее работы рассмотрено 20 вопросов. Во исполнении требований статьи 13.3 Закона № 273 –ФЗ « О противодействии коррупции».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 За </a:t>
            </a:r>
            <a:r>
              <a:rPr lang="ru-RU" sz="1200" b="1" dirty="0" smtClean="0">
                <a:solidFill>
                  <a:schemeClr val="bg1"/>
                </a:solidFill>
              </a:rPr>
              <a:t>2019- 2020 годы </a:t>
            </a:r>
            <a:r>
              <a:rPr lang="ru-RU" sz="1200" b="1" dirty="0">
                <a:solidFill>
                  <a:schemeClr val="bg1"/>
                </a:solidFill>
              </a:rPr>
              <a:t>заслушаны следующие руководители: 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- МБУ «Служба городского хозяйства»;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- МКУ «Служба субсидий»;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- МКУ «Центр закупок»;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- МБУ ДО «Центр Детского творчества»;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- МКУ «Управление гражданской защиты»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- Центральная аптека № 42;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- МКУ </a:t>
            </a:r>
            <a:r>
              <a:rPr lang="ru-RU" sz="1200" b="1" dirty="0">
                <a:solidFill>
                  <a:schemeClr val="bg1"/>
                </a:solidFill>
              </a:rPr>
              <a:t>«Молодежный Центр</a:t>
            </a:r>
            <a:r>
              <a:rPr lang="ru-RU" sz="1200" b="1" dirty="0" smtClean="0">
                <a:solidFill>
                  <a:schemeClr val="bg1"/>
                </a:solidFill>
              </a:rPr>
              <a:t>»;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- МКУ «Централизованная бухгалтерия»</a:t>
            </a:r>
            <a:endParaRPr lang="ru-RU" sz="1200" b="1" dirty="0">
              <a:solidFill>
                <a:schemeClr val="bg1"/>
              </a:solidFill>
            </a:endParaRPr>
          </a:p>
          <a:p>
            <a:r>
              <a:rPr lang="ru-RU" sz="1200" b="1" dirty="0">
                <a:solidFill>
                  <a:schemeClr val="bg1"/>
                </a:solidFill>
              </a:rPr>
              <a:t>- 7 руководителей культуры.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Протоколы заседаний Комиссии размещаются на официальном сайте Верхнесалдинского городского округа.</a:t>
            </a:r>
          </a:p>
        </p:txBody>
      </p:sp>
    </p:spTree>
    <p:extLst>
      <p:ext uri="{BB962C8B-B14F-4D97-AF65-F5344CB8AC3E}">
        <p14:creationId xmlns:p14="http://schemas.microsoft.com/office/powerpoint/2010/main" val="3844249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33400"/>
            <a:ext cx="7927032" cy="2175520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Организация приема сведений о доходах, расходах, об имуществе и обязательствах имущественного характера муниципальными служащими Верхнесалдинского городского </a:t>
            </a:r>
            <a:r>
              <a:rPr lang="ru-RU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округа</a:t>
            </a:r>
            <a:endParaRPr lang="ru-RU" sz="2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3212976"/>
            <a:ext cx="7855024" cy="1726704"/>
          </a:xfrm>
        </p:spPr>
        <p:txBody>
          <a:bodyPr>
            <a:noAutofit/>
          </a:bodyPr>
          <a:lstStyle/>
          <a:p>
            <a:pPr algn="just"/>
            <a:r>
              <a:rPr lang="ru-RU" sz="1400" b="1" dirty="0">
                <a:solidFill>
                  <a:schemeClr val="bg1"/>
                </a:solidFill>
              </a:rPr>
              <a:t>В январе-марте 2019 году организовано представление сведений о доходах, расходах, об имуществе и обязательствах имущественного характера муниципальными служащими Верхнесалдинского городского округа.</a:t>
            </a:r>
          </a:p>
          <a:p>
            <a:pPr algn="just"/>
            <a:r>
              <a:rPr lang="ru-RU" sz="1400" b="1" dirty="0">
                <a:solidFill>
                  <a:schemeClr val="bg1"/>
                </a:solidFill>
              </a:rPr>
              <a:t>Проводилась разъяснительная работа и давались индивидуальные консультации по заполнению справок о доходах, расходах, имуществе и обязательствах имущественного характера.</a:t>
            </a:r>
          </a:p>
          <a:p>
            <a:pPr algn="just"/>
            <a:r>
              <a:rPr lang="ru-RU" sz="1400" b="1" dirty="0">
                <a:solidFill>
                  <a:schemeClr val="bg1"/>
                </a:solidFill>
              </a:rPr>
              <a:t>В декларационном периоде сведения о доходах, расходах, об имуществе и обязательствах имущественного характера за 2018 год представили 77 муниципальных служащих Верхнесалдинского городского округа (100%) в соответствии с Перечнем должностей муниципальной службы с коррупционными рисками.</a:t>
            </a:r>
          </a:p>
        </p:txBody>
      </p:sp>
    </p:spTree>
    <p:extLst>
      <p:ext uri="{BB962C8B-B14F-4D97-AF65-F5344CB8AC3E}">
        <p14:creationId xmlns:p14="http://schemas.microsoft.com/office/powerpoint/2010/main" val="3742854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8077200" cy="2895600"/>
          </a:xfrm>
        </p:spPr>
        <p:txBody>
          <a:bodyPr/>
          <a:lstStyle/>
          <a:p>
            <a:pPr algn="ctr"/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Наполнение сайта Комиссии по координации работы по противодействию коррупции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636912"/>
            <a:ext cx="7566992" cy="2950840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>
                <a:solidFill>
                  <a:schemeClr val="bg1"/>
                </a:solidFill>
              </a:rPr>
              <a:t>Актуальная информация по антикоррупционной деятельности своевременно размещается в разделе «Противодействие коррупции». Также в этом разделе размещены материалы по антикоррупционной деятельности (нормативные правовые и иные акты в сфере противодействия коррупции; ведомственные нормативные правовые акты; независимая антикоррупционная экспертиза проектов нормативных правовых актов; методические материалы; формы, бланки, примеры заполнения; сведения о доходах, об имуществе и обязательствах имущественного характера; деятельность Комиссии по соблюдению требований к служебному поведению государственных служащих и урегулированию конфликта интересов; доклады, отчеты, обзоры, статистическая информация; часто задаваемые вопросы; обратная связь для сообщений о фактах коррупции и др.).</a:t>
            </a:r>
          </a:p>
          <a:p>
            <a:pPr algn="just"/>
            <a:r>
              <a:rPr lang="ru-RU" sz="1200" b="1" dirty="0">
                <a:solidFill>
                  <a:schemeClr val="bg1"/>
                </a:solidFill>
              </a:rPr>
              <a:t>    Раздел «Противодействие коррупции» способствует повышению открытости и доступности информации о деятельности Верхнесалдинского городского округа и подведомственных ему организаций по профилактике коррупционных правонарушений, реализации прав граждан получать достоверную информацию о деятельности Верхнесалдинского городского округа и подведомственных ему организаций в сфере противодействия коррупции</a:t>
            </a:r>
          </a:p>
        </p:txBody>
      </p:sp>
    </p:spTree>
    <p:extLst>
      <p:ext uri="{BB962C8B-B14F-4D97-AF65-F5344CB8AC3E}">
        <p14:creationId xmlns:p14="http://schemas.microsoft.com/office/powerpoint/2010/main" val="1510919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33400"/>
            <a:ext cx="7927032" cy="1311424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декабря – Международный ДЕНЬ борьбы с </a:t>
            </a:r>
            <a:r>
              <a:rPr lang="ru-RU" sz="20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КОРРУПЦИЕй</a:t>
            </a:r>
            <a:endParaRPr lang="ru-RU" sz="2000" b="1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412776"/>
            <a:ext cx="7920880" cy="41764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В рамках празднования Международного дня борьбы с коррупцией был организован конкурс журналистских материалов «Перо против коррупции 2020» на территории Верхнесалдинского городского округа. К участию приглашались жители Верхнесалдинского городского округа в возрасте от 12 до 30 лет.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Организаторы конкурса – администрация Верхнесалдинского городского округа, МКУ «Молодежный центр» и территориальная комиссия Верхнесалдинского района по делам несовершеннолетних и защите их прав.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Цель мероприятия – стимулирование активности молодого поколения в освещении проблемы противодействия коррупции в обществе, повышение правовой грамотности населения, воспитание антикоррупционного сознания граждан.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11 декабря 2020 года в администрации Верхнесалдинского городского округа подведены результаты конкурса и проведено награждение участников конкурса журналистских материалов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6029758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  <a:fontScheme name="Обычная">
    <a:maj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Паркет">
    <a:fillStyleLst>
      <a:solidFill>
        <a:schemeClr val="phClr"/>
      </a:solidFill>
      <a:gradFill rotWithShape="1">
        <a:gsLst>
          <a:gs pos="0">
            <a:schemeClr val="phClr">
              <a:tint val="79000"/>
              <a:satMod val="180000"/>
            </a:schemeClr>
          </a:gs>
          <a:gs pos="65000">
            <a:schemeClr val="phClr">
              <a:tint val="52000"/>
              <a:satMod val="250000"/>
            </a:schemeClr>
          </a:gs>
          <a:gs pos="100000">
            <a:schemeClr val="phClr">
              <a:tint val="29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phClr">
              <a:shade val="65000"/>
              <a:satMod val="15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hade val="95000"/>
              <a:satMod val="200000"/>
            </a:schemeClr>
          </a:gs>
          <a:gs pos="53000">
            <a:schemeClr val="phClr">
              <a:shade val="60000"/>
              <a:satMod val="220000"/>
            </a:schemeClr>
          </a:gs>
          <a:gs pos="100000">
            <a:schemeClr val="phClr">
              <a:shade val="45000"/>
              <a:satMod val="220000"/>
            </a:schemeClr>
          </a:gs>
        </a:gsLst>
        <a:lin ang="16200000" scaled="0"/>
      </a:gradFill>
      <a:gradFill rotWithShape="1">
        <a:gsLst>
          <a:gs pos="0">
            <a:schemeClr val="phClr">
              <a:tint val="83000"/>
              <a:shade val="97000"/>
              <a:satMod val="230000"/>
            </a:schemeClr>
          </a:gs>
          <a:gs pos="100000">
            <a:schemeClr val="phClr">
              <a:shade val="35000"/>
              <a:satMod val="250000"/>
            </a:schemeClr>
          </a:gs>
        </a:gsLst>
        <a:path path="circle">
          <a:fillToRect l="15000" t="50000" r="85000" b="6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CF62C811153A746A7846127A5B7E07D" ma:contentTypeVersion="0" ma:contentTypeDescription="Создание документа." ma:contentTypeScope="" ma:versionID="3db4f1f9d85d689f2675fbeec8d8626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D2295E-DD2A-481E-AC2B-C9CF54B641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D378280-6D61-4B0A-9A2E-2F16A5DE35ED}">
  <ds:schemaRefs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8801B33-D4C7-408E-894C-F8FB61337E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1214</TotalTime>
  <Words>893</Words>
  <Application>Microsoft Office PowerPoint</Application>
  <PresentationFormat>Экран (4:3)</PresentationFormat>
  <Paragraphs>102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Century Gothic</vt:lpstr>
      <vt:lpstr>Liberation Serif</vt:lpstr>
      <vt:lpstr>Times New Roman</vt:lpstr>
      <vt:lpstr>Wingdings 3</vt:lpstr>
      <vt:lpstr>Сектор</vt:lpstr>
      <vt:lpstr> ОТЧЕТ О ВЫПОЛНЕНИИ ПЛАНА МЕРОПРИЯТИЙ ПО ПРОТИВОДЕЙСТВИЮ КОРРУПЦИИ В 2020 году ВЕРХНЕСАЛДИНСКИЙ ГОРОДСКОЙ ОКРУГ   </vt:lpstr>
      <vt:lpstr>План мероприятий по противодействию коррупции на 2018 – 2020 годы, утвержден постановлением администрации Верхнесалдинского городского округа от 06.09.2018 № 2384 «Об утверждении лана мероприятий по противодействию коррупции в Верхнесалдинском городском округе на 2018-2020 годы»   В целях реализации положений законодательства Российской Федерации, подпункта «Б» пункта 3 Указа Президента Российской Федерации от 29 июня 2018 года № 378 «О национальном плане противодействия коррупции на 2018 – 2020 годы» и законодательства Свердловской области по вопросам противодействия коррупции, руководствуясь Уставом Верхнесалдинского городского округа, ПОСТАНОВЛЯЮ: 1.Утвердить План мероприятий по противодействию коррупции в Верхнесалдинском городском округе на 2018- 2020 годы. 2.Ответственным исполнителям Плана мероприятий по противодействию коррупции на 2018-2020 годы (далее-план) обеспечить своевременное выполнение мероприятий и представление докладов (нарастающим итогом) один раз в полугодие в группу по кадровому обеспечению администрации Верхнесалдинского городского округа до 10 июля отчетного периода и 11 января года, следующего за отчетным. 3.Настоящее постановление опубликовать в официальном печатном издании «Салдинская газета» и разместить на официальном сайте Верхнесалдинского городского округа http://www.v-salda.ru. 4.Настоящее постановление вступает в силу с момента его подписания. 5.Контроль за исполнением настоящего постановления оставляю за собой     Глава Верхнесалдинского городского округа                                                                                                  М.В. Савченко  </vt:lpstr>
      <vt:lpstr>Презентация PowerPoint</vt:lpstr>
      <vt:lpstr>Презентация PowerPoint</vt:lpstr>
      <vt:lpstr>       Деятельность комиссии по служебному поведению и урегулированию    конфликта интересов  ВЕРХНЕСАЛДИНСКОГО городского округа Количество имеющихся комиссий по соблюдению требований к служебному поведению и урегулированию конфликта интересов: в 2018 году – 5 комиссий в 2019 году – 4 комиссии В 2020 году – 4 комиссии Количество проведенных заседаний комиссии : в 2018 году – 9 заседаний в 2019 году- 13 заседаний в 2020 году – 15 заседаний Количество служащих, в отношении которых рассмотрены материалы: в 2018 году- 9 муниципальных служащих в 2019 году – 24 муниципальных служащих В 2020 году – 34 муниципальных служащих Установлено: в 2018 году – 0 нарушений в 2019 году – 1 нарушение В 2020 году – 1 нарушение Привлечено по решениям комиссии: в 2018 году – 0 муниципальных служащих  в 2019 году – 1 муниципальный служащий в 2020 году – 1 муниципальный служащий</vt:lpstr>
      <vt:lpstr>Деятельность комиссии По КООРДИНАЦИИ РАБОТЫ ПО ПРОТИВОДЕЙСТВИЮ КОРРУПЦИИ в  ВЕРХНЕСАЛДИНСКОМ ГОРОДСКОМ ОКРУГЕ</vt:lpstr>
      <vt:lpstr>Организация приема сведений о доходах, расходах, об имуществе и обязательствах имущественного характера муниципальными служащими Верхнесалдинского городского округа</vt:lpstr>
      <vt:lpstr>Наполнение сайта Комиссии по координации работы по противодействию коррупции</vt:lpstr>
      <vt:lpstr>9 декабря – Международный ДЕНЬ борьбы с КОРРУПЦИЕй</vt:lpstr>
    </vt:vector>
  </TitlesOfParts>
  <Company>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Главы города Нижний Тагил В.Ю. Пинаева «О мерах по предупреждениюкоррупци»</dc:title>
  <dc:creator>Данилов Е.П.</dc:creator>
  <cp:lastModifiedBy>user</cp:lastModifiedBy>
  <cp:revision>135</cp:revision>
  <dcterms:created xsi:type="dcterms:W3CDTF">2019-06-21T08:46:11Z</dcterms:created>
  <dcterms:modified xsi:type="dcterms:W3CDTF">2021-01-13T11:22:37Z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0x010100FCF62C811153A746A7846127A5B7E07D</vt:lpwstr>
  </property>
</Properties>
</file>